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81" r:id="rId2"/>
    <p:sldId id="317" r:id="rId3"/>
    <p:sldId id="347" r:id="rId4"/>
    <p:sldId id="325" r:id="rId5"/>
    <p:sldId id="348" r:id="rId6"/>
    <p:sldId id="349" r:id="rId7"/>
    <p:sldId id="350" r:id="rId8"/>
    <p:sldId id="351" r:id="rId9"/>
    <p:sldId id="352" r:id="rId10"/>
    <p:sldId id="346" r:id="rId11"/>
    <p:sldId id="333" r:id="rId12"/>
    <p:sldId id="334" r:id="rId13"/>
    <p:sldId id="335" r:id="rId14"/>
    <p:sldId id="336" r:id="rId15"/>
    <p:sldId id="337" r:id="rId16"/>
    <p:sldId id="338" r:id="rId17"/>
    <p:sldId id="353" r:id="rId18"/>
    <p:sldId id="354" r:id="rId19"/>
    <p:sldId id="355" r:id="rId20"/>
    <p:sldId id="358" r:id="rId21"/>
    <p:sldId id="356" r:id="rId22"/>
    <p:sldId id="357" r:id="rId23"/>
    <p:sldId id="289" r:id="rId24"/>
    <p:sldId id="313" r:id="rId25"/>
    <p:sldId id="294" r:id="rId26"/>
    <p:sldId id="297" r:id="rId27"/>
    <p:sldId id="339" r:id="rId28"/>
    <p:sldId id="361" r:id="rId29"/>
    <p:sldId id="367" r:id="rId30"/>
    <p:sldId id="371" r:id="rId31"/>
    <p:sldId id="368" r:id="rId32"/>
    <p:sldId id="362" r:id="rId33"/>
    <p:sldId id="363" r:id="rId34"/>
    <p:sldId id="364" r:id="rId35"/>
    <p:sldId id="365" r:id="rId36"/>
    <p:sldId id="341" r:id="rId37"/>
    <p:sldId id="342" r:id="rId38"/>
    <p:sldId id="366" r:id="rId39"/>
    <p:sldId id="344" r:id="rId40"/>
    <p:sldId id="369" r:id="rId41"/>
    <p:sldId id="28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60"/>
  </p:normalViewPr>
  <p:slideViewPr>
    <p:cSldViewPr>
      <p:cViewPr varScale="1">
        <p:scale>
          <a:sx n="64" d="100"/>
          <a:sy n="64" d="100"/>
        </p:scale>
        <p:origin x="852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07221-FC82-4E3E-8CB5-7CCC4BDFBDF0}" type="doc">
      <dgm:prSet loTypeId="urn:microsoft.com/office/officeart/2005/8/layout/cycle2" loCatId="cycle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fr-FR"/>
        </a:p>
      </dgm:t>
    </dgm:pt>
    <dgm:pt modelId="{C94C40D5-6B81-411B-BB0F-4DEC7B62CCC9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Acquisition of IPRs?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1700" b="1" i="0" u="none" strike="noStrike" cap="none" normalizeH="0" baseline="0" dirty="0">
            <a:ln/>
            <a:solidFill>
              <a:schemeClr val="bg1"/>
            </a:solidFill>
            <a:effectLst/>
            <a:latin typeface="Arial" charset="0"/>
            <a:cs typeface="Arial" charset="0"/>
          </a:endParaRPr>
        </a:p>
      </dgm:t>
    </dgm:pt>
    <dgm:pt modelId="{2DCCB8F5-B3D4-4C12-B666-571CCDE03FCE}" type="parTrans" cxnId="{08060842-9B13-451E-83C9-3B4E064252FE}">
      <dgm:prSet/>
      <dgm:spPr/>
      <dgm:t>
        <a:bodyPr/>
        <a:lstStyle/>
        <a:p>
          <a:endParaRPr lang="en-US"/>
        </a:p>
      </dgm:t>
    </dgm:pt>
    <dgm:pt modelId="{70B3E887-EF3D-4D5F-9244-19B50D316AED}" type="sibTrans" cxnId="{08060842-9B13-451E-83C9-3B4E064252FE}">
      <dgm:prSet/>
      <dgm:spPr/>
      <dgm:t>
        <a:bodyPr/>
        <a:lstStyle/>
        <a:p>
          <a:endParaRPr lang="en-US"/>
        </a:p>
      </dgm:t>
    </dgm:pt>
    <dgm:pt modelId="{0598A836-7942-41A6-B123-398C61A0C25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Product/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Process Development</a:t>
          </a:r>
        </a:p>
      </dgm:t>
    </dgm:pt>
    <dgm:pt modelId="{6C684A55-39F3-4F01-A5B1-3BEE4C8D93F7}" type="parTrans" cxnId="{B33B5E70-D83C-4A3A-84A1-27E7B8DA915C}">
      <dgm:prSet/>
      <dgm:spPr/>
      <dgm:t>
        <a:bodyPr/>
        <a:lstStyle/>
        <a:p>
          <a:endParaRPr lang="en-US"/>
        </a:p>
      </dgm:t>
    </dgm:pt>
    <dgm:pt modelId="{2E4B6328-EED9-4571-8C26-9ED995FC2988}" type="sibTrans" cxnId="{B33B5E70-D83C-4A3A-84A1-27E7B8DA915C}">
      <dgm:prSet/>
      <dgm:spPr/>
      <dgm:t>
        <a:bodyPr/>
        <a:lstStyle/>
        <a:p>
          <a:endParaRPr lang="en-US"/>
        </a:p>
      </dgm:t>
    </dgm:pt>
    <dgm:pt modelId="{C31E9B72-5928-4495-8EE1-8D795E806B5C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IP exploitation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Commercialization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Tech transfer</a:t>
          </a:r>
          <a:endParaRPr kumimoji="0" lang="en-US" sz="1500" b="0" i="0" u="none" strike="noStrike" cap="none" normalizeH="0" baseline="0" dirty="0">
            <a:ln/>
            <a:effectLst/>
            <a:latin typeface="Arial" charset="0"/>
            <a:cs typeface="Arial" charset="0"/>
          </a:endParaRPr>
        </a:p>
      </dgm:t>
    </dgm:pt>
    <dgm:pt modelId="{B57D3653-2351-4514-AC1D-AAA26241C40B}" type="parTrans" cxnId="{3455BC41-3C57-4D3D-94A3-97E22A6BC5BA}">
      <dgm:prSet/>
      <dgm:spPr/>
      <dgm:t>
        <a:bodyPr/>
        <a:lstStyle/>
        <a:p>
          <a:endParaRPr lang="en-US"/>
        </a:p>
      </dgm:t>
    </dgm:pt>
    <dgm:pt modelId="{17778594-269E-44FF-9191-8F5E0210CBDB}" type="sibTrans" cxnId="{3455BC41-3C57-4D3D-94A3-97E22A6BC5BA}">
      <dgm:prSet/>
      <dgm:spPr/>
      <dgm:t>
        <a:bodyPr/>
        <a:lstStyle/>
        <a:p>
          <a:endParaRPr lang="en-US"/>
        </a:p>
      </dgm:t>
    </dgm:pt>
    <dgm:pt modelId="{A1FA4ACC-A58B-4659-8889-FE43E0273BA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R&amp;D investment/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Research/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Innovation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(</a:t>
          </a:r>
          <a:r>
            <a:rPr kumimoji="0" lang="en-US" sz="1500" b="1" i="0" u="none" strike="noStrike" cap="none" normalizeH="0" baseline="0" dirty="0" err="1">
              <a:ln/>
              <a:effectLst/>
              <a:latin typeface="Arial" charset="0"/>
              <a:cs typeface="Arial" charset="0"/>
            </a:rPr>
            <a:t>stricto</a:t>
          </a: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 </a:t>
          </a:r>
          <a:r>
            <a:rPr kumimoji="0" lang="en-US" sz="1500" b="1" i="0" u="none" strike="noStrike" cap="none" normalizeH="0" baseline="0" dirty="0" err="1">
              <a:ln/>
              <a:effectLst/>
              <a:latin typeface="Arial" charset="0"/>
              <a:cs typeface="Arial" charset="0"/>
            </a:rPr>
            <a:t>sensu</a:t>
          </a:r>
          <a:r>
            <a:rPr kumimoji="0" lang="en-US" sz="1500" b="1" i="0" u="none" strike="noStrike" cap="none" normalizeH="0" baseline="0" dirty="0">
              <a:ln/>
              <a:effectLst/>
              <a:latin typeface="Arial" charset="0"/>
              <a:cs typeface="Arial" charset="0"/>
            </a:rPr>
            <a:t>) </a:t>
          </a:r>
        </a:p>
      </dgm:t>
    </dgm:pt>
    <dgm:pt modelId="{11C4597D-AF7D-410E-9574-5D47A15BF40E}" type="parTrans" cxnId="{0E1CBD57-0453-472E-986B-F7063AC12706}">
      <dgm:prSet/>
      <dgm:spPr/>
      <dgm:t>
        <a:bodyPr/>
        <a:lstStyle/>
        <a:p>
          <a:endParaRPr lang="en-US"/>
        </a:p>
      </dgm:t>
    </dgm:pt>
    <dgm:pt modelId="{1114F248-805B-42FA-94C2-1D654257E8AE}" type="sibTrans" cxnId="{0E1CBD57-0453-472E-986B-F7063AC12706}">
      <dgm:prSet/>
      <dgm:spPr/>
      <dgm:t>
        <a:bodyPr/>
        <a:lstStyle/>
        <a:p>
          <a:endParaRPr lang="en-US"/>
        </a:p>
      </dgm:t>
    </dgm:pt>
    <dgm:pt modelId="{B680DC19-4D89-4817-89C1-C85E4019F9C1}" type="pres">
      <dgm:prSet presAssocID="{1F407221-FC82-4E3E-8CB5-7CCC4BDFBDF0}" presName="cycle" presStyleCnt="0">
        <dgm:presLayoutVars>
          <dgm:dir/>
          <dgm:resizeHandles val="exact"/>
        </dgm:presLayoutVars>
      </dgm:prSet>
      <dgm:spPr/>
    </dgm:pt>
    <dgm:pt modelId="{C27B9F3B-E215-4802-8C29-C64119558450}" type="pres">
      <dgm:prSet presAssocID="{C94C40D5-6B81-411B-BB0F-4DEC7B62CCC9}" presName="node" presStyleLbl="node1" presStyleIdx="0" presStyleCnt="4" custScaleX="112934" custScaleY="109094" custRadScaleRad="98130" custRadScaleInc="-20336">
        <dgm:presLayoutVars>
          <dgm:bulletEnabled val="1"/>
        </dgm:presLayoutVars>
      </dgm:prSet>
      <dgm:spPr/>
    </dgm:pt>
    <dgm:pt modelId="{3E2A8069-5122-4666-8503-A08219EE5126}" type="pres">
      <dgm:prSet presAssocID="{70B3E887-EF3D-4D5F-9244-19B50D316AED}" presName="sibTrans" presStyleLbl="sibTrans2D1" presStyleIdx="0" presStyleCnt="4"/>
      <dgm:spPr/>
    </dgm:pt>
    <dgm:pt modelId="{A9A566C7-DF26-4762-9F6A-5D3DB408C0E7}" type="pres">
      <dgm:prSet presAssocID="{70B3E887-EF3D-4D5F-9244-19B50D316AED}" presName="connectorText" presStyleLbl="sibTrans2D1" presStyleIdx="0" presStyleCnt="4"/>
      <dgm:spPr/>
    </dgm:pt>
    <dgm:pt modelId="{9C396D17-6A8D-460B-B35A-DA141D08361A}" type="pres">
      <dgm:prSet presAssocID="{0598A836-7942-41A6-B123-398C61A0C257}" presName="node" presStyleLbl="node1" presStyleIdx="1" presStyleCnt="4" custScaleX="118488" custScaleY="110897" custRadScaleRad="106042" custRadScaleInc="-11431">
        <dgm:presLayoutVars>
          <dgm:bulletEnabled val="1"/>
        </dgm:presLayoutVars>
      </dgm:prSet>
      <dgm:spPr/>
    </dgm:pt>
    <dgm:pt modelId="{8E1E0A53-DB79-44EC-9230-F7EC2593B670}" type="pres">
      <dgm:prSet presAssocID="{2E4B6328-EED9-4571-8C26-9ED995FC2988}" presName="sibTrans" presStyleLbl="sibTrans2D1" presStyleIdx="1" presStyleCnt="4"/>
      <dgm:spPr/>
    </dgm:pt>
    <dgm:pt modelId="{5C03F063-1606-48E6-A565-22671F5BFE4A}" type="pres">
      <dgm:prSet presAssocID="{2E4B6328-EED9-4571-8C26-9ED995FC2988}" presName="connectorText" presStyleLbl="sibTrans2D1" presStyleIdx="1" presStyleCnt="4"/>
      <dgm:spPr/>
    </dgm:pt>
    <dgm:pt modelId="{2E80772E-1961-42B6-B2C0-052A25111F22}" type="pres">
      <dgm:prSet presAssocID="{C31E9B72-5928-4495-8EE1-8D795E806B5C}" presName="node" presStyleLbl="node1" presStyleIdx="2" presStyleCnt="4" custScaleX="136855" custScaleY="125888" custRadScaleRad="84154" custRadScaleInc="9582">
        <dgm:presLayoutVars>
          <dgm:bulletEnabled val="1"/>
        </dgm:presLayoutVars>
      </dgm:prSet>
      <dgm:spPr/>
    </dgm:pt>
    <dgm:pt modelId="{D24FE36E-32C4-4E01-A37B-85E994B42BC4}" type="pres">
      <dgm:prSet presAssocID="{17778594-269E-44FF-9191-8F5E0210CBDB}" presName="sibTrans" presStyleLbl="sibTrans2D1" presStyleIdx="2" presStyleCnt="4"/>
      <dgm:spPr/>
    </dgm:pt>
    <dgm:pt modelId="{1EAC7CE4-25FE-4C44-BB7C-14851FF46024}" type="pres">
      <dgm:prSet presAssocID="{17778594-269E-44FF-9191-8F5E0210CBDB}" presName="connectorText" presStyleLbl="sibTrans2D1" presStyleIdx="2" presStyleCnt="4"/>
      <dgm:spPr/>
    </dgm:pt>
    <dgm:pt modelId="{8F2DEF28-A33E-49CC-9428-DD990E06AC82}" type="pres">
      <dgm:prSet presAssocID="{A1FA4ACC-A58B-4659-8889-FE43E0273BA7}" presName="node" presStyleLbl="node1" presStyleIdx="3" presStyleCnt="4" custScaleX="109531" custScaleY="110525" custRadScaleRad="114572" custRadScaleInc="6838">
        <dgm:presLayoutVars>
          <dgm:bulletEnabled val="1"/>
        </dgm:presLayoutVars>
      </dgm:prSet>
      <dgm:spPr/>
    </dgm:pt>
    <dgm:pt modelId="{A17CEF26-2593-4C63-A32C-DE7F1822CB9A}" type="pres">
      <dgm:prSet presAssocID="{1114F248-805B-42FA-94C2-1D654257E8AE}" presName="sibTrans" presStyleLbl="sibTrans2D1" presStyleIdx="3" presStyleCnt="4"/>
      <dgm:spPr/>
    </dgm:pt>
    <dgm:pt modelId="{6D32CC83-A1B9-4E5A-9CE0-0C435EF6AAFB}" type="pres">
      <dgm:prSet presAssocID="{1114F248-805B-42FA-94C2-1D654257E8AE}" presName="connectorText" presStyleLbl="sibTrans2D1" presStyleIdx="3" presStyleCnt="4"/>
      <dgm:spPr/>
    </dgm:pt>
  </dgm:ptLst>
  <dgm:cxnLst>
    <dgm:cxn modelId="{FE809108-0C50-414D-9D22-37485A31162C}" type="presOf" srcId="{A1FA4ACC-A58B-4659-8889-FE43E0273BA7}" destId="{8F2DEF28-A33E-49CC-9428-DD990E06AC82}" srcOrd="0" destOrd="0" presId="urn:microsoft.com/office/officeart/2005/8/layout/cycle2"/>
    <dgm:cxn modelId="{DEB4D62C-9704-4E8E-9A4D-0C24B53F8EA4}" type="presOf" srcId="{C94C40D5-6B81-411B-BB0F-4DEC7B62CCC9}" destId="{C27B9F3B-E215-4802-8C29-C64119558450}" srcOrd="0" destOrd="0" presId="urn:microsoft.com/office/officeart/2005/8/layout/cycle2"/>
    <dgm:cxn modelId="{EE9B7831-6C68-415C-9C58-E47FC9A74DA5}" type="presOf" srcId="{0598A836-7942-41A6-B123-398C61A0C257}" destId="{9C396D17-6A8D-460B-B35A-DA141D08361A}" srcOrd="0" destOrd="0" presId="urn:microsoft.com/office/officeart/2005/8/layout/cycle2"/>
    <dgm:cxn modelId="{D2180635-D2B0-404B-BB6C-F9055897FA1B}" type="presOf" srcId="{2E4B6328-EED9-4571-8C26-9ED995FC2988}" destId="{5C03F063-1606-48E6-A565-22671F5BFE4A}" srcOrd="1" destOrd="0" presId="urn:microsoft.com/office/officeart/2005/8/layout/cycle2"/>
    <dgm:cxn modelId="{DE1D4135-D5F1-43BA-B583-CB5BE9D9B6DE}" type="presOf" srcId="{C31E9B72-5928-4495-8EE1-8D795E806B5C}" destId="{2E80772E-1961-42B6-B2C0-052A25111F22}" srcOrd="0" destOrd="0" presId="urn:microsoft.com/office/officeart/2005/8/layout/cycle2"/>
    <dgm:cxn modelId="{FDB8913A-641B-4CA6-8648-654B40E7E69C}" type="presOf" srcId="{1114F248-805B-42FA-94C2-1D654257E8AE}" destId="{A17CEF26-2593-4C63-A32C-DE7F1822CB9A}" srcOrd="0" destOrd="0" presId="urn:microsoft.com/office/officeart/2005/8/layout/cycle2"/>
    <dgm:cxn modelId="{3455BC41-3C57-4D3D-94A3-97E22A6BC5BA}" srcId="{1F407221-FC82-4E3E-8CB5-7CCC4BDFBDF0}" destId="{C31E9B72-5928-4495-8EE1-8D795E806B5C}" srcOrd="2" destOrd="0" parTransId="{B57D3653-2351-4514-AC1D-AAA26241C40B}" sibTransId="{17778594-269E-44FF-9191-8F5E0210CBDB}"/>
    <dgm:cxn modelId="{08060842-9B13-451E-83C9-3B4E064252FE}" srcId="{1F407221-FC82-4E3E-8CB5-7CCC4BDFBDF0}" destId="{C94C40D5-6B81-411B-BB0F-4DEC7B62CCC9}" srcOrd="0" destOrd="0" parTransId="{2DCCB8F5-B3D4-4C12-B666-571CCDE03FCE}" sibTransId="{70B3E887-EF3D-4D5F-9244-19B50D316AED}"/>
    <dgm:cxn modelId="{B33B5E70-D83C-4A3A-84A1-27E7B8DA915C}" srcId="{1F407221-FC82-4E3E-8CB5-7CCC4BDFBDF0}" destId="{0598A836-7942-41A6-B123-398C61A0C257}" srcOrd="1" destOrd="0" parTransId="{6C684A55-39F3-4F01-A5B1-3BEE4C8D93F7}" sibTransId="{2E4B6328-EED9-4571-8C26-9ED995FC2988}"/>
    <dgm:cxn modelId="{0E1CBD57-0453-472E-986B-F7063AC12706}" srcId="{1F407221-FC82-4E3E-8CB5-7CCC4BDFBDF0}" destId="{A1FA4ACC-A58B-4659-8889-FE43E0273BA7}" srcOrd="3" destOrd="0" parTransId="{11C4597D-AF7D-410E-9574-5D47A15BF40E}" sibTransId="{1114F248-805B-42FA-94C2-1D654257E8AE}"/>
    <dgm:cxn modelId="{EB02FC8E-D6CB-410F-8896-11A1915ECE15}" type="presOf" srcId="{17778594-269E-44FF-9191-8F5E0210CBDB}" destId="{D24FE36E-32C4-4E01-A37B-85E994B42BC4}" srcOrd="0" destOrd="0" presId="urn:microsoft.com/office/officeart/2005/8/layout/cycle2"/>
    <dgm:cxn modelId="{D0C209A0-70B2-4CDC-976E-54A9501C1F59}" type="presOf" srcId="{17778594-269E-44FF-9191-8F5E0210CBDB}" destId="{1EAC7CE4-25FE-4C44-BB7C-14851FF46024}" srcOrd="1" destOrd="0" presId="urn:microsoft.com/office/officeart/2005/8/layout/cycle2"/>
    <dgm:cxn modelId="{5E46FAA8-14F7-41F0-87D8-81CCC581784D}" type="presOf" srcId="{1114F248-805B-42FA-94C2-1D654257E8AE}" destId="{6D32CC83-A1B9-4E5A-9CE0-0C435EF6AAFB}" srcOrd="1" destOrd="0" presId="urn:microsoft.com/office/officeart/2005/8/layout/cycle2"/>
    <dgm:cxn modelId="{97BDDFAA-29C3-4587-9F9A-D244BD882032}" type="presOf" srcId="{70B3E887-EF3D-4D5F-9244-19B50D316AED}" destId="{3E2A8069-5122-4666-8503-A08219EE5126}" srcOrd="0" destOrd="0" presId="urn:microsoft.com/office/officeart/2005/8/layout/cycle2"/>
    <dgm:cxn modelId="{DE14C8B8-2A48-44FD-AB6D-DA751F7C5CD3}" type="presOf" srcId="{70B3E887-EF3D-4D5F-9244-19B50D316AED}" destId="{A9A566C7-DF26-4762-9F6A-5D3DB408C0E7}" srcOrd="1" destOrd="0" presId="urn:microsoft.com/office/officeart/2005/8/layout/cycle2"/>
    <dgm:cxn modelId="{07861FBA-9714-44BE-A463-8D5BEE2E6CBF}" type="presOf" srcId="{2E4B6328-EED9-4571-8C26-9ED995FC2988}" destId="{8E1E0A53-DB79-44EC-9230-F7EC2593B670}" srcOrd="0" destOrd="0" presId="urn:microsoft.com/office/officeart/2005/8/layout/cycle2"/>
    <dgm:cxn modelId="{D1A992C6-086E-4268-B5D8-37174BB28F65}" type="presOf" srcId="{1F407221-FC82-4E3E-8CB5-7CCC4BDFBDF0}" destId="{B680DC19-4D89-4817-89C1-C85E4019F9C1}" srcOrd="0" destOrd="0" presId="urn:microsoft.com/office/officeart/2005/8/layout/cycle2"/>
    <dgm:cxn modelId="{47339C94-B721-4484-A695-4493703F6A43}" type="presParOf" srcId="{B680DC19-4D89-4817-89C1-C85E4019F9C1}" destId="{C27B9F3B-E215-4802-8C29-C64119558450}" srcOrd="0" destOrd="0" presId="urn:microsoft.com/office/officeart/2005/8/layout/cycle2"/>
    <dgm:cxn modelId="{3E9506A2-C8C5-4CB8-B25A-B9ABA2583867}" type="presParOf" srcId="{B680DC19-4D89-4817-89C1-C85E4019F9C1}" destId="{3E2A8069-5122-4666-8503-A08219EE5126}" srcOrd="1" destOrd="0" presId="urn:microsoft.com/office/officeart/2005/8/layout/cycle2"/>
    <dgm:cxn modelId="{218DD44E-28A2-4725-8099-FF89FDA5BDFF}" type="presParOf" srcId="{3E2A8069-5122-4666-8503-A08219EE5126}" destId="{A9A566C7-DF26-4762-9F6A-5D3DB408C0E7}" srcOrd="0" destOrd="0" presId="urn:microsoft.com/office/officeart/2005/8/layout/cycle2"/>
    <dgm:cxn modelId="{5DEA2FE2-CE34-4522-8E0D-2BCBD1C76DBF}" type="presParOf" srcId="{B680DC19-4D89-4817-89C1-C85E4019F9C1}" destId="{9C396D17-6A8D-460B-B35A-DA141D08361A}" srcOrd="2" destOrd="0" presId="urn:microsoft.com/office/officeart/2005/8/layout/cycle2"/>
    <dgm:cxn modelId="{C8B9F463-9762-43B1-AD4B-7F9DE49C0BD6}" type="presParOf" srcId="{B680DC19-4D89-4817-89C1-C85E4019F9C1}" destId="{8E1E0A53-DB79-44EC-9230-F7EC2593B670}" srcOrd="3" destOrd="0" presId="urn:microsoft.com/office/officeart/2005/8/layout/cycle2"/>
    <dgm:cxn modelId="{5E52ED1A-5B7B-4666-A579-14ED5319CDC3}" type="presParOf" srcId="{8E1E0A53-DB79-44EC-9230-F7EC2593B670}" destId="{5C03F063-1606-48E6-A565-22671F5BFE4A}" srcOrd="0" destOrd="0" presId="urn:microsoft.com/office/officeart/2005/8/layout/cycle2"/>
    <dgm:cxn modelId="{6D871613-F1FB-4454-9362-572080F58EFF}" type="presParOf" srcId="{B680DC19-4D89-4817-89C1-C85E4019F9C1}" destId="{2E80772E-1961-42B6-B2C0-052A25111F22}" srcOrd="4" destOrd="0" presId="urn:microsoft.com/office/officeart/2005/8/layout/cycle2"/>
    <dgm:cxn modelId="{0F2BDA0C-7D70-4AC2-9A32-14F3D3C253E9}" type="presParOf" srcId="{B680DC19-4D89-4817-89C1-C85E4019F9C1}" destId="{D24FE36E-32C4-4E01-A37B-85E994B42BC4}" srcOrd="5" destOrd="0" presId="urn:microsoft.com/office/officeart/2005/8/layout/cycle2"/>
    <dgm:cxn modelId="{301E53AF-A212-4444-97A0-0AAA7439B1BF}" type="presParOf" srcId="{D24FE36E-32C4-4E01-A37B-85E994B42BC4}" destId="{1EAC7CE4-25FE-4C44-BB7C-14851FF46024}" srcOrd="0" destOrd="0" presId="urn:microsoft.com/office/officeart/2005/8/layout/cycle2"/>
    <dgm:cxn modelId="{6CF73D5C-3917-414B-8E41-E32EB68C4310}" type="presParOf" srcId="{B680DC19-4D89-4817-89C1-C85E4019F9C1}" destId="{8F2DEF28-A33E-49CC-9428-DD990E06AC82}" srcOrd="6" destOrd="0" presId="urn:microsoft.com/office/officeart/2005/8/layout/cycle2"/>
    <dgm:cxn modelId="{4A0FA594-F1DB-4ABB-963C-9A0BCDB05B4A}" type="presParOf" srcId="{B680DC19-4D89-4817-89C1-C85E4019F9C1}" destId="{A17CEF26-2593-4C63-A32C-DE7F1822CB9A}" srcOrd="7" destOrd="0" presId="urn:microsoft.com/office/officeart/2005/8/layout/cycle2"/>
    <dgm:cxn modelId="{FB29C62F-9140-420B-A6FE-49B734010B0E}" type="presParOf" srcId="{A17CEF26-2593-4C63-A32C-DE7F1822CB9A}" destId="{6D32CC83-A1B9-4E5A-9CE0-0C435EF6AAF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B9F3B-E215-4802-8C29-C64119558450}">
      <dsp:nvSpPr>
        <dsp:cNvPr id="0" name=""/>
        <dsp:cNvSpPr/>
      </dsp:nvSpPr>
      <dsp:spPr>
        <a:xfrm>
          <a:off x="3003518" y="-95870"/>
          <a:ext cx="2029960" cy="1960937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kern="1200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Acquisition of IPRs?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1700" b="1" i="0" u="none" strike="noStrike" kern="1200" cap="none" normalizeH="0" baseline="0" dirty="0">
            <a:ln/>
            <a:solidFill>
              <a:schemeClr val="bg1"/>
            </a:solidFill>
            <a:effectLst/>
            <a:latin typeface="Arial" charset="0"/>
            <a:cs typeface="Arial" charset="0"/>
          </a:endParaRPr>
        </a:p>
      </dsp:txBody>
      <dsp:txXfrm>
        <a:off x="3300799" y="191303"/>
        <a:ext cx="1435398" cy="1386591"/>
      </dsp:txXfrm>
    </dsp:sp>
    <dsp:sp modelId="{3E2A8069-5122-4666-8503-A08219EE5126}">
      <dsp:nvSpPr>
        <dsp:cNvPr id="0" name=""/>
        <dsp:cNvSpPr/>
      </dsp:nvSpPr>
      <dsp:spPr>
        <a:xfrm rot="2146987">
          <a:off x="4935762" y="1396732"/>
          <a:ext cx="428197" cy="606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947886" y="1480505"/>
        <a:ext cx="299738" cy="363989"/>
      </dsp:txXfrm>
    </dsp:sp>
    <dsp:sp modelId="{9C396D17-6A8D-460B-B35A-DA141D08361A}">
      <dsp:nvSpPr>
        <dsp:cNvPr id="0" name=""/>
        <dsp:cNvSpPr/>
      </dsp:nvSpPr>
      <dsp:spPr>
        <a:xfrm>
          <a:off x="5266206" y="1554791"/>
          <a:ext cx="2129792" cy="1993345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kern="1200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Product/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kern="1200" cap="none" normalizeH="0" baseline="0" dirty="0">
              <a:ln/>
              <a:solidFill>
                <a:schemeClr val="bg1"/>
              </a:solidFill>
              <a:effectLst/>
              <a:latin typeface="Arial" charset="0"/>
              <a:cs typeface="Arial" charset="0"/>
            </a:rPr>
            <a:t>Process Development</a:t>
          </a:r>
        </a:p>
      </dsp:txBody>
      <dsp:txXfrm>
        <a:off x="5578107" y="1846710"/>
        <a:ext cx="1505990" cy="1409507"/>
      </dsp:txXfrm>
    </dsp:sp>
    <dsp:sp modelId="{8E1E0A53-DB79-44EC-9230-F7EC2593B670}">
      <dsp:nvSpPr>
        <dsp:cNvPr id="0" name=""/>
        <dsp:cNvSpPr/>
      </dsp:nvSpPr>
      <dsp:spPr>
        <a:xfrm rot="8409161">
          <a:off x="5179456" y="3085446"/>
          <a:ext cx="296732" cy="606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11811"/>
            <a:lumOff val="1459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5258139" y="3178255"/>
        <a:ext cx="207712" cy="363989"/>
      </dsp:txXfrm>
    </dsp:sp>
    <dsp:sp modelId="{2E80772E-1961-42B6-B2C0-052A25111F22}">
      <dsp:nvSpPr>
        <dsp:cNvPr id="0" name=""/>
        <dsp:cNvSpPr/>
      </dsp:nvSpPr>
      <dsp:spPr>
        <a:xfrm>
          <a:off x="2965559" y="3202345"/>
          <a:ext cx="2459934" cy="2262805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IP exploitation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Commercialization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Tech transfer</a:t>
          </a:r>
          <a:endParaRPr kumimoji="0" lang="en-US" sz="1500" b="0" i="0" u="none" strike="noStrike" kern="1200" cap="none" normalizeH="0" baseline="0" dirty="0">
            <a:ln/>
            <a:effectLst/>
            <a:latin typeface="Arial" charset="0"/>
            <a:cs typeface="Arial" charset="0"/>
          </a:endParaRPr>
        </a:p>
      </dsp:txBody>
      <dsp:txXfrm>
        <a:off x="3325808" y="3533725"/>
        <a:ext cx="1739436" cy="1600045"/>
      </dsp:txXfrm>
    </dsp:sp>
    <dsp:sp modelId="{D24FE36E-32C4-4E01-A37B-85E994B42BC4}">
      <dsp:nvSpPr>
        <dsp:cNvPr id="0" name=""/>
        <dsp:cNvSpPr/>
      </dsp:nvSpPr>
      <dsp:spPr>
        <a:xfrm rot="13188328">
          <a:off x="2959208" y="3112653"/>
          <a:ext cx="269978" cy="606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23621"/>
            <a:lumOff val="291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3030815" y="3259907"/>
        <a:ext cx="188985" cy="363989"/>
      </dsp:txXfrm>
    </dsp:sp>
    <dsp:sp modelId="{8F2DEF28-A33E-49CC-9428-DD990E06AC82}">
      <dsp:nvSpPr>
        <dsp:cNvPr id="0" name=""/>
        <dsp:cNvSpPr/>
      </dsp:nvSpPr>
      <dsp:spPr>
        <a:xfrm>
          <a:off x="1149242" y="1622185"/>
          <a:ext cx="1968792" cy="1986659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R&amp;D investment/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Research/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Innovation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(</a:t>
          </a:r>
          <a:r>
            <a:rPr kumimoji="0" lang="en-US" sz="1500" b="1" i="0" u="none" strike="noStrike" kern="1200" cap="none" normalizeH="0" baseline="0" dirty="0" err="1">
              <a:ln/>
              <a:effectLst/>
              <a:latin typeface="Arial" charset="0"/>
              <a:cs typeface="Arial" charset="0"/>
            </a:rPr>
            <a:t>stricto</a:t>
          </a: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 </a:t>
          </a:r>
          <a:r>
            <a:rPr kumimoji="0" lang="en-US" sz="1500" b="1" i="0" u="none" strike="noStrike" kern="1200" cap="none" normalizeH="0" baseline="0" dirty="0" err="1">
              <a:ln/>
              <a:effectLst/>
              <a:latin typeface="Arial" charset="0"/>
              <a:cs typeface="Arial" charset="0"/>
            </a:rPr>
            <a:t>sensu</a:t>
          </a:r>
          <a:r>
            <a:rPr kumimoji="0" lang="en-US" sz="1500" b="1" i="0" u="none" strike="noStrike" kern="1200" cap="none" normalizeH="0" baseline="0" dirty="0">
              <a:ln/>
              <a:effectLst/>
              <a:latin typeface="Arial" charset="0"/>
              <a:cs typeface="Arial" charset="0"/>
            </a:rPr>
            <a:t>) </a:t>
          </a:r>
        </a:p>
      </dsp:txBody>
      <dsp:txXfrm>
        <a:off x="1437565" y="1913124"/>
        <a:ext cx="1392146" cy="1404781"/>
      </dsp:txXfrm>
    </dsp:sp>
    <dsp:sp modelId="{A17CEF26-2593-4C63-A32C-DE7F1822CB9A}">
      <dsp:nvSpPr>
        <dsp:cNvPr id="0" name=""/>
        <dsp:cNvSpPr/>
      </dsp:nvSpPr>
      <dsp:spPr>
        <a:xfrm rot="19046275">
          <a:off x="2914417" y="1456015"/>
          <a:ext cx="303084" cy="606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35432"/>
            <a:lumOff val="4377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2926394" y="1608094"/>
        <a:ext cx="212159" cy="363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7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4FE9B-D5D4-4B76-87EA-A08EA8B20C6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5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4FE9B-D5D4-4B76-87EA-A08EA8B20C6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6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4006CA-028F-4EB9-A4EF-C00A610AFC9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229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7334-5569-4941-AE39-7B4D4746CC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jovot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lex.com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patent-power-20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ipo.int/edocs/pubdocs/en/wipo_pub_gii_2017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80592" y="3409475"/>
            <a:ext cx="7662167" cy="1333500"/>
          </a:xfrm>
          <a:noFill/>
        </p:spPr>
        <p:txBody>
          <a:bodyPr/>
          <a:lstStyle/>
          <a:p>
            <a:pPr eaLnBrk="1" hangingPunct="1"/>
            <a:r>
              <a:rPr lang="en-US" sz="2900" b="1" dirty="0">
                <a:solidFill>
                  <a:srgbClr val="00408C"/>
                </a:solidFill>
                <a:ea typeface="ヒラギノ角ゴ Pro W3" pitchFamily="1" charset="-128"/>
              </a:rPr>
              <a:t>IP Management and Patent Analytics;</a:t>
            </a:r>
          </a:p>
          <a:p>
            <a:pPr eaLnBrk="1" hangingPunct="1"/>
            <a:r>
              <a:rPr lang="en-US" sz="2900" b="1" dirty="0">
                <a:solidFill>
                  <a:srgbClr val="00408C"/>
                </a:solidFill>
                <a:ea typeface="ヒラギノ角ゴ Pro W3" pitchFamily="1" charset="-128"/>
              </a:rPr>
              <a:t>Patent data as innovation and business intelligence indicator</a:t>
            </a:r>
            <a:endParaRPr lang="en-US" sz="2900" dirty="0">
              <a:solidFill>
                <a:srgbClr val="00408C"/>
              </a:solidFill>
              <a:ea typeface="ヒラギノ角ゴ Pro W3" pitchFamily="1" charset="-128"/>
            </a:endParaRP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899592" y="3299463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2" y="5805488"/>
            <a:ext cx="7230119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  <p:extLst>
      <p:ext uri="{BB962C8B-B14F-4D97-AF65-F5344CB8AC3E}">
        <p14:creationId xmlns:p14="http://schemas.microsoft.com/office/powerpoint/2010/main" val="170380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Facts of life…	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39214" y="1484784"/>
            <a:ext cx="8229600" cy="4352925"/>
          </a:xfrm>
        </p:spPr>
        <p:txBody>
          <a:bodyPr/>
          <a:lstStyle/>
          <a:p>
            <a:r>
              <a:rPr lang="fr-FR" altLang="en-US" dirty="0"/>
              <a:t>IP </a:t>
            </a:r>
            <a:r>
              <a:rPr lang="fr-FR" altLang="en-US" dirty="0" err="1"/>
              <a:t>rights</a:t>
            </a:r>
            <a:r>
              <a:rPr lang="fr-FR" altLang="en-US" dirty="0"/>
              <a:t> are an </a:t>
            </a:r>
            <a:r>
              <a:rPr lang="fr-FR" altLang="en-US" dirty="0" err="1"/>
              <a:t>asset</a:t>
            </a:r>
            <a:r>
              <a:rPr lang="fr-FR" altLang="en-US" dirty="0"/>
              <a:t> </a:t>
            </a:r>
            <a:r>
              <a:rPr lang="fr-FR" altLang="en-US" dirty="0" err="1"/>
              <a:t>which</a:t>
            </a:r>
            <a:r>
              <a:rPr lang="fr-FR" altLang="en-US" dirty="0"/>
              <a:t>:</a:t>
            </a:r>
          </a:p>
          <a:p>
            <a:pPr lvl="1"/>
            <a:r>
              <a:rPr lang="fr-FR" altLang="en-US" dirty="0" err="1"/>
              <a:t>Improves</a:t>
            </a:r>
            <a:r>
              <a:rPr lang="fr-FR" altLang="en-US" dirty="0"/>
              <a:t> the position of the </a:t>
            </a:r>
            <a:r>
              <a:rPr lang="fr-FR" altLang="en-US" dirty="0" err="1"/>
              <a:t>inventor</a:t>
            </a:r>
            <a:r>
              <a:rPr lang="fr-FR" altLang="en-US" dirty="0"/>
              <a:t>/</a:t>
            </a:r>
            <a:r>
              <a:rPr lang="fr-FR" altLang="en-US" dirty="0" err="1"/>
              <a:t>creator</a:t>
            </a:r>
            <a:r>
              <a:rPr lang="fr-FR" altLang="en-US" dirty="0"/>
              <a:t> and </a:t>
            </a:r>
            <a:r>
              <a:rPr lang="fr-FR" altLang="en-US" dirty="0" err="1"/>
              <a:t>his</a:t>
            </a:r>
            <a:r>
              <a:rPr lang="fr-FR" altLang="en-US" dirty="0"/>
              <a:t> </a:t>
            </a:r>
            <a:r>
              <a:rPr lang="fr-FR" altLang="en-US" dirty="0" err="1"/>
              <a:t>negotiation</a:t>
            </a:r>
            <a:r>
              <a:rPr lang="fr-FR" altLang="en-US" dirty="0"/>
              <a:t> power</a:t>
            </a:r>
          </a:p>
          <a:p>
            <a:pPr lvl="1"/>
            <a:r>
              <a:rPr lang="fr-FR" altLang="en-US" dirty="0" err="1"/>
              <a:t>Attracts</a:t>
            </a:r>
            <a:r>
              <a:rPr lang="fr-FR" altLang="en-US" dirty="0"/>
              <a:t> more </a:t>
            </a:r>
            <a:r>
              <a:rPr lang="fr-FR" altLang="en-US" dirty="0" err="1"/>
              <a:t>investors</a:t>
            </a:r>
            <a:endParaRPr lang="fr-FR" altLang="en-US" dirty="0"/>
          </a:p>
          <a:p>
            <a:pPr lvl="1"/>
            <a:r>
              <a:rPr lang="fr-FR" altLang="en-US" dirty="0" err="1"/>
              <a:t>Helps</a:t>
            </a:r>
            <a:r>
              <a:rPr lang="fr-FR" altLang="en-US" dirty="0"/>
              <a:t> in the </a:t>
            </a:r>
            <a:r>
              <a:rPr lang="fr-FR" altLang="en-US" dirty="0" err="1"/>
              <a:t>company´s</a:t>
            </a:r>
            <a:r>
              <a:rPr lang="fr-FR" altLang="en-US" dirty="0"/>
              <a:t> </a:t>
            </a:r>
            <a:r>
              <a:rPr lang="fr-FR" altLang="en-US" dirty="0" err="1"/>
              <a:t>valorization</a:t>
            </a:r>
            <a:endParaRPr lang="fr-FR" altLang="en-US" dirty="0"/>
          </a:p>
          <a:p>
            <a:pPr lvl="1"/>
            <a:r>
              <a:rPr lang="fr-FR" altLang="en-US" dirty="0" err="1"/>
              <a:t>Helps</a:t>
            </a:r>
            <a:r>
              <a:rPr lang="fr-FR" altLang="en-US" dirty="0"/>
              <a:t> in the participation in or the </a:t>
            </a:r>
            <a:r>
              <a:rPr lang="fr-FR" altLang="en-US" dirty="0" err="1"/>
              <a:t>creation</a:t>
            </a:r>
            <a:r>
              <a:rPr lang="fr-FR" altLang="en-US" dirty="0"/>
              <a:t> of a </a:t>
            </a:r>
            <a:r>
              <a:rPr lang="fr-FR" altLang="en-US" dirty="0" err="1"/>
              <a:t>market</a:t>
            </a:r>
            <a:endParaRPr lang="fr-FR" altLang="en-US" dirty="0"/>
          </a:p>
          <a:p>
            <a:pPr lvl="1"/>
            <a:r>
              <a:rPr lang="fr-FR" altLang="en-US" dirty="0" err="1"/>
              <a:t>Facilitates</a:t>
            </a:r>
            <a:r>
              <a:rPr lang="fr-FR" altLang="en-US" dirty="0"/>
              <a:t> the </a:t>
            </a:r>
            <a:r>
              <a:rPr lang="fr-FR" altLang="en-US" dirty="0" err="1"/>
              <a:t>competition</a:t>
            </a:r>
            <a:r>
              <a:rPr lang="fr-FR" altLang="en-US" dirty="0"/>
              <a:t> management</a:t>
            </a:r>
          </a:p>
          <a:p>
            <a:pPr lvl="1"/>
            <a:r>
              <a:rPr lang="fr-FR" altLang="en-US" dirty="0" err="1"/>
              <a:t>Avoids</a:t>
            </a:r>
            <a:r>
              <a:rPr lang="fr-FR" altLang="en-US" dirty="0"/>
              <a:t> </a:t>
            </a:r>
            <a:r>
              <a:rPr lang="fr-FR" altLang="en-US" dirty="0" err="1"/>
              <a:t>problems</a:t>
            </a:r>
            <a:r>
              <a:rPr lang="fr-FR" altLang="en-US" dirty="0"/>
              <a:t> </a:t>
            </a:r>
            <a:r>
              <a:rPr lang="fr-FR" altLang="en-US" dirty="0" err="1"/>
              <a:t>linked</a:t>
            </a:r>
            <a:r>
              <a:rPr lang="fr-FR" altLang="en-US" dirty="0"/>
              <a:t> to </a:t>
            </a:r>
            <a:r>
              <a:rPr lang="fr-FR" altLang="en-US" dirty="0" err="1"/>
              <a:t>trade</a:t>
            </a:r>
            <a:r>
              <a:rPr lang="fr-FR" altLang="en-US" dirty="0"/>
              <a:t> secrets</a:t>
            </a:r>
          </a:p>
          <a:p>
            <a:pPr lvl="1"/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77104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r>
              <a:rPr lang="de-DE" altLang="fr-FR" sz="3200" dirty="0"/>
              <a:t>Open innovation and crowdfunding</a:t>
            </a:r>
            <a:endParaRPr lang="fr-FR" altLang="fr-FR" sz="3200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73063" y="1268413"/>
            <a:ext cx="8313737" cy="4857750"/>
          </a:xfrm>
        </p:spPr>
        <p:txBody>
          <a:bodyPr/>
          <a:lstStyle/>
          <a:p>
            <a:pPr lvl="2">
              <a:defRPr/>
            </a:pPr>
            <a:endParaRPr lang="en-US" altLang="fr-FR" dirty="0"/>
          </a:p>
          <a:p>
            <a:pPr lvl="2">
              <a:defRPr/>
            </a:pPr>
            <a:endParaRPr lang="en-US" altLang="fr-FR" dirty="0"/>
          </a:p>
          <a:p>
            <a:pPr lvl="2">
              <a:defRPr/>
            </a:pPr>
            <a:endParaRPr lang="en-US" altLang="fr-FR" dirty="0"/>
          </a:p>
          <a:p>
            <a:pPr lvl="2">
              <a:defRPr/>
            </a:pPr>
            <a:endParaRPr lang="en-US" altLang="fr-FR" dirty="0"/>
          </a:p>
          <a:p>
            <a:pPr lvl="2">
              <a:defRPr/>
            </a:pPr>
            <a:endParaRPr lang="en-US" altLang="fr-FR" dirty="0"/>
          </a:p>
          <a:p>
            <a:pPr lvl="2">
              <a:defRPr/>
            </a:pPr>
            <a:endParaRPr lang="en-US" altLang="fr-FR" dirty="0"/>
          </a:p>
          <a:p>
            <a:pPr marL="0" indent="0">
              <a:buFontTx/>
              <a:buNone/>
              <a:defRPr/>
            </a:pPr>
            <a:endParaRPr lang="en-US" altLang="fr-FR" dirty="0"/>
          </a:p>
          <a:p>
            <a:r>
              <a:rPr lang="en-US" altLang="fr-FR" dirty="0"/>
              <a:t>Collaboration of Artificial Lab of ETH </a:t>
            </a:r>
            <a:r>
              <a:rPr lang="en-US" altLang="fr-FR" dirty="0" err="1"/>
              <a:t>Zuerich</a:t>
            </a:r>
            <a:r>
              <a:rPr lang="en-US" altLang="fr-FR" dirty="0"/>
              <a:t> and 10 different institutes and companies to develop one of the most modern robots</a:t>
            </a:r>
          </a:p>
          <a:p>
            <a:r>
              <a:rPr lang="en-US" altLang="fr-FR" dirty="0"/>
              <a:t>Based on open source research and crowdfunding</a:t>
            </a:r>
          </a:p>
          <a:p>
            <a:pPr marL="914400" lvl="2" indent="0">
              <a:buFontTx/>
              <a:buNone/>
              <a:defRPr/>
            </a:pPr>
            <a:endParaRPr lang="fr-FR" altLang="fr-FR" dirty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76313"/>
            <a:ext cx="44005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3303588"/>
            <a:ext cx="1285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7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229600" cy="779462"/>
          </a:xfrm>
        </p:spPr>
        <p:txBody>
          <a:bodyPr/>
          <a:lstStyle/>
          <a:p>
            <a:r>
              <a:rPr lang="de-DE" altLang="fr-FR" dirty="0"/>
              <a:t>The success effect of RoBoy </a:t>
            </a:r>
            <a:endParaRPr lang="fr-FR" altLang="en-US" dirty="0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8" y="765175"/>
            <a:ext cx="7256462" cy="4751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384550"/>
            <a:ext cx="7453312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17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de-DE" altLang="en-US" dirty="0"/>
              <a:t>Options to get ideas – crowdstorming </a:t>
            </a:r>
            <a:endParaRPr lang="fr-FR" altLang="en-US" dirty="0"/>
          </a:p>
        </p:txBody>
      </p:sp>
      <p:sp>
        <p:nvSpPr>
          <p:cNvPr id="21507" name="Content Placeholder 4"/>
          <p:cNvSpPr>
            <a:spLocks noGrp="1"/>
          </p:cNvSpPr>
          <p:nvPr>
            <p:ph idx="1"/>
          </p:nvPr>
        </p:nvSpPr>
        <p:spPr>
          <a:xfrm>
            <a:off x="179512" y="1773238"/>
            <a:ext cx="8785101" cy="4352925"/>
          </a:xfrm>
        </p:spPr>
        <p:txBody>
          <a:bodyPr/>
          <a:lstStyle/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r>
              <a:rPr lang="de-DE" altLang="en-US" dirty="0"/>
              <a:t>Since 2014 Victorinox has been using Crowdstorming and </a:t>
            </a:r>
            <a:r>
              <a:rPr lang="de-DE" altLang="en-US" dirty="0">
                <a:hlinkClick r:id="rId2"/>
              </a:rPr>
              <a:t>www.jovoto.com</a:t>
            </a:r>
            <a:r>
              <a:rPr lang="de-DE" altLang="en-US" dirty="0"/>
              <a:t> for the design of its „limited edition“ Swiss knives </a:t>
            </a:r>
            <a:endParaRPr lang="fr-FR" altLang="en-US" dirty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93" y="4143375"/>
            <a:ext cx="54768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" r="849" b="22042"/>
          <a:stretch/>
        </p:blipFill>
        <p:spPr>
          <a:xfrm>
            <a:off x="1979712" y="1196752"/>
            <a:ext cx="3816424" cy="17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68337" y="96838"/>
            <a:ext cx="8807326" cy="1143000"/>
          </a:xfrm>
        </p:spPr>
        <p:txBody>
          <a:bodyPr/>
          <a:lstStyle/>
          <a:p>
            <a:r>
              <a:rPr lang="fr-FR" altLang="fr-FR" sz="3400" dirty="0"/>
              <a:t>The „open </a:t>
            </a:r>
            <a:r>
              <a:rPr lang="fr-FR" altLang="fr-FR" sz="3400" dirty="0" err="1"/>
              <a:t>access</a:t>
            </a:r>
            <a:r>
              <a:rPr lang="fr-FR" altLang="fr-FR" sz="3400" dirty="0"/>
              <a:t>/source“ </a:t>
            </a:r>
            <a:r>
              <a:rPr lang="fr-FR" altLang="fr-FR" sz="3400" dirty="0" err="1"/>
              <a:t>choice</a:t>
            </a:r>
            <a:r>
              <a:rPr lang="fr-FR" altLang="fr-FR" sz="3400" dirty="0"/>
              <a:t> as part of innovation </a:t>
            </a:r>
            <a:r>
              <a:rPr lang="fr-FR" altLang="fr-FR" sz="3400" dirty="0" err="1"/>
              <a:t>strategy</a:t>
            </a:r>
            <a:endParaRPr lang="fr-FR" altLang="fr-FR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12875"/>
            <a:ext cx="8496300" cy="5400675"/>
          </a:xfrm>
        </p:spPr>
        <p:txBody>
          <a:bodyPr/>
          <a:lstStyle/>
          <a:p>
            <a:pPr>
              <a:defRPr/>
            </a:pPr>
            <a:r>
              <a:rPr lang="fr-FR" sz="2300" dirty="0"/>
              <a:t>ETH Zurich </a:t>
            </a:r>
            <a:r>
              <a:rPr lang="fr-FR" sz="2300" dirty="0" err="1"/>
              <a:t>developed</a:t>
            </a:r>
            <a:r>
              <a:rPr lang="fr-FR" sz="2300" dirty="0"/>
              <a:t> a software</a:t>
            </a:r>
          </a:p>
          <a:p>
            <a:pPr marL="0" indent="0">
              <a:buNone/>
              <a:defRPr/>
            </a:pPr>
            <a:r>
              <a:rPr lang="fr-FR" sz="2300" dirty="0"/>
              <a:t>    </a:t>
            </a:r>
            <a:r>
              <a:rPr lang="fr-FR" sz="2300" dirty="0" err="1"/>
              <a:t>simulating</a:t>
            </a:r>
            <a:r>
              <a:rPr lang="fr-FR" sz="2300" dirty="0"/>
              <a:t> explosions</a:t>
            </a:r>
          </a:p>
          <a:p>
            <a:pPr>
              <a:defRPr/>
            </a:pPr>
            <a:r>
              <a:rPr lang="fr-FR" sz="2300" dirty="0"/>
              <a:t>„</a:t>
            </a:r>
            <a:r>
              <a:rPr lang="fr-FR" sz="2300" dirty="0" err="1"/>
              <a:t>technical</a:t>
            </a:r>
            <a:r>
              <a:rPr lang="fr-FR" sz="2300" dirty="0"/>
              <a:t> Oscar“ in </a:t>
            </a:r>
            <a:r>
              <a:rPr lang="fr-FR" sz="2300" dirty="0" err="1"/>
              <a:t>special</a:t>
            </a:r>
            <a:r>
              <a:rPr lang="fr-FR" sz="2300" dirty="0"/>
              <a:t> </a:t>
            </a:r>
            <a:r>
              <a:rPr lang="fr-FR" sz="2300" dirty="0" err="1"/>
              <a:t>effects</a:t>
            </a:r>
            <a:endParaRPr lang="fr-FR" sz="2300" dirty="0"/>
          </a:p>
          <a:p>
            <a:pPr>
              <a:defRPr/>
            </a:pPr>
            <a:r>
              <a:rPr lang="fr-FR" sz="2300" dirty="0"/>
              <a:t>No IP protection</a:t>
            </a:r>
          </a:p>
          <a:p>
            <a:pPr>
              <a:defRPr/>
            </a:pPr>
            <a:r>
              <a:rPr lang="fr-FR" sz="2300" dirty="0" err="1"/>
              <a:t>Choice</a:t>
            </a:r>
            <a:r>
              <a:rPr lang="fr-FR" sz="2300" dirty="0"/>
              <a:t> </a:t>
            </a:r>
            <a:r>
              <a:rPr lang="fr-FR" sz="2300" dirty="0" err="1"/>
              <a:t>linked</a:t>
            </a:r>
            <a:r>
              <a:rPr lang="fr-FR" sz="2300" dirty="0"/>
              <a:t> to the </a:t>
            </a:r>
            <a:r>
              <a:rPr lang="fr-FR" sz="2300" dirty="0" err="1"/>
              <a:t>particularity</a:t>
            </a:r>
            <a:r>
              <a:rPr lang="fr-FR" sz="2300" dirty="0"/>
              <a:t> of</a:t>
            </a:r>
          </a:p>
          <a:p>
            <a:pPr marL="0" indent="0">
              <a:buNone/>
              <a:defRPr/>
            </a:pPr>
            <a:r>
              <a:rPr lang="fr-FR" sz="2300" dirty="0"/>
              <a:t>    the </a:t>
            </a:r>
            <a:r>
              <a:rPr lang="fr-FR" sz="2300" dirty="0" err="1"/>
              <a:t>domain</a:t>
            </a:r>
            <a:r>
              <a:rPr lang="fr-FR" sz="2300" dirty="0"/>
              <a:t> and the </a:t>
            </a:r>
            <a:r>
              <a:rPr lang="fr-FR" sz="2300" dirty="0" err="1"/>
              <a:t>need</a:t>
            </a:r>
            <a:r>
              <a:rPr lang="fr-FR" sz="2300" dirty="0"/>
              <a:t> for a quick</a:t>
            </a:r>
          </a:p>
          <a:p>
            <a:pPr marL="0" indent="0">
              <a:buNone/>
              <a:defRPr/>
            </a:pPr>
            <a:r>
              <a:rPr lang="fr-FR" sz="2300" dirty="0"/>
              <a:t>    adoption of the </a:t>
            </a:r>
            <a:r>
              <a:rPr lang="fr-FR" sz="2300" dirty="0" err="1"/>
              <a:t>technology</a:t>
            </a:r>
            <a:r>
              <a:rPr lang="fr-FR" sz="2300" dirty="0"/>
              <a:t> by the</a:t>
            </a:r>
          </a:p>
          <a:p>
            <a:pPr marL="0" indent="0">
              <a:buNone/>
              <a:defRPr/>
            </a:pPr>
            <a:r>
              <a:rPr lang="fr-FR" sz="2300" dirty="0"/>
              <a:t>    film </a:t>
            </a:r>
            <a:r>
              <a:rPr lang="fr-FR" sz="2300" dirty="0" err="1"/>
              <a:t>sector</a:t>
            </a:r>
            <a:endParaRPr lang="fr-FR" sz="2300" dirty="0"/>
          </a:p>
          <a:p>
            <a:pPr>
              <a:defRPr/>
            </a:pPr>
            <a:r>
              <a:rPr lang="fr-FR" sz="2300" dirty="0" err="1"/>
              <a:t>Cooperation</a:t>
            </a:r>
            <a:r>
              <a:rPr lang="fr-FR" sz="2300" dirty="0"/>
              <a:t> of ETH Zurich</a:t>
            </a:r>
          </a:p>
          <a:p>
            <a:pPr marL="0" indent="0">
              <a:buFontTx/>
              <a:buNone/>
              <a:defRPr/>
            </a:pPr>
            <a:r>
              <a:rPr lang="fr-FR" sz="2300" dirty="0" err="1"/>
              <a:t>with</a:t>
            </a:r>
            <a:r>
              <a:rPr lang="fr-FR" sz="2300" dirty="0"/>
              <a:t> Disney </a:t>
            </a:r>
            <a:r>
              <a:rPr lang="fr-FR" sz="2300" dirty="0" err="1"/>
              <a:t>Research</a:t>
            </a:r>
            <a:r>
              <a:rPr lang="fr-FR" sz="2300" dirty="0"/>
              <a:t> Zurich</a:t>
            </a:r>
          </a:p>
          <a:p>
            <a:pPr>
              <a:defRPr/>
            </a:pPr>
            <a:r>
              <a:rPr lang="fr-FR" sz="2300" dirty="0" err="1"/>
              <a:t>Cooperation</a:t>
            </a:r>
            <a:r>
              <a:rPr lang="fr-FR" sz="2300" dirty="0"/>
              <a:t> model: ETH Zurich and Disney </a:t>
            </a:r>
          </a:p>
          <a:p>
            <a:pPr marL="0" indent="0">
              <a:buFontTx/>
              <a:buNone/>
              <a:defRPr/>
            </a:pPr>
            <a:r>
              <a:rPr lang="fr-FR" sz="2300" dirty="0"/>
              <a:t>Share IP </a:t>
            </a:r>
            <a:r>
              <a:rPr lang="fr-FR" sz="2300" dirty="0" err="1"/>
              <a:t>whenever</a:t>
            </a:r>
            <a:r>
              <a:rPr lang="fr-FR" sz="2300" dirty="0"/>
              <a:t> </a:t>
            </a:r>
            <a:r>
              <a:rPr lang="fr-FR" sz="2300" dirty="0" err="1"/>
              <a:t>they</a:t>
            </a:r>
            <a:r>
              <a:rPr lang="fr-FR" sz="2300" dirty="0"/>
              <a:t> </a:t>
            </a:r>
            <a:r>
              <a:rPr lang="fr-FR" sz="2300" dirty="0" err="1"/>
              <a:t>decide</a:t>
            </a:r>
            <a:r>
              <a:rPr lang="fr-FR" sz="2300" dirty="0"/>
              <a:t> to go for IP protection</a:t>
            </a:r>
          </a:p>
          <a:p>
            <a:pPr marL="0" indent="0">
              <a:buFontTx/>
              <a:buNone/>
              <a:defRPr/>
            </a:pPr>
            <a:r>
              <a:rPr lang="fr-FR" dirty="0"/>
              <a:t> 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557338"/>
            <a:ext cx="36290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3"/>
          <p:cNvSpPr txBox="1">
            <a:spLocks noChangeArrowheads="1"/>
          </p:cNvSpPr>
          <p:nvPr/>
        </p:nvSpPr>
        <p:spPr bwMode="auto">
          <a:xfrm>
            <a:off x="5292725" y="4149725"/>
            <a:ext cx="36290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 sz="1500" dirty="0" err="1"/>
              <a:t>Scene</a:t>
            </a:r>
            <a:r>
              <a:rPr lang="fr-FR" altLang="fr-FR" sz="1500" dirty="0"/>
              <a:t> </a:t>
            </a:r>
            <a:r>
              <a:rPr lang="fr-FR" altLang="fr-FR" sz="1500" dirty="0" err="1"/>
              <a:t>from</a:t>
            </a:r>
            <a:r>
              <a:rPr lang="fr-FR" altLang="fr-FR" sz="1500" dirty="0"/>
              <a:t> film « </a:t>
            </a:r>
            <a:r>
              <a:rPr lang="fr-FR" altLang="fr-FR" sz="1500" dirty="0" err="1"/>
              <a:t>Battleship</a:t>
            </a:r>
            <a:r>
              <a:rPr lang="fr-FR" altLang="fr-FR" sz="1500" dirty="0"/>
              <a:t> » </a:t>
            </a:r>
            <a:r>
              <a:rPr lang="fr-FR" altLang="fr-FR" sz="1500" dirty="0" err="1"/>
              <a:t>using</a:t>
            </a:r>
            <a:r>
              <a:rPr lang="fr-FR" altLang="fr-FR" sz="1500" dirty="0"/>
              <a:t> the software </a:t>
            </a:r>
            <a:r>
              <a:rPr lang="fr-FR" altLang="fr-FR" sz="1500" dirty="0" err="1"/>
              <a:t>Wavelet</a:t>
            </a:r>
            <a:r>
              <a:rPr lang="fr-FR" altLang="fr-FR" sz="1500" dirty="0"/>
              <a:t> Turbulence (Universal </a:t>
            </a:r>
            <a:r>
              <a:rPr lang="fr-FR" altLang="fr-FR" sz="1500" dirty="0" err="1"/>
              <a:t>Pictures</a:t>
            </a:r>
            <a:r>
              <a:rPr lang="fr-FR" altLang="fr-F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05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fr-FR" dirty="0"/>
              <a:t>Trade secrets vs. patents</a:t>
            </a:r>
            <a:endParaRPr lang="fr-FR" alt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435975" cy="4895850"/>
          </a:xfrm>
        </p:spPr>
        <p:txBody>
          <a:bodyPr/>
          <a:lstStyle/>
          <a:p>
            <a:pPr>
              <a:defRPr/>
            </a:pPr>
            <a:r>
              <a:rPr lang="fr-FR" dirty="0"/>
              <a:t>Longer protection</a:t>
            </a:r>
          </a:p>
          <a:p>
            <a:pPr>
              <a:defRPr/>
            </a:pPr>
            <a:r>
              <a:rPr lang="fr-FR" dirty="0"/>
              <a:t>Reverse engineering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</a:p>
          <a:p>
            <a:pPr marL="0" indent="0">
              <a:buNone/>
              <a:defRPr/>
            </a:pPr>
            <a:r>
              <a:rPr lang="fr-FR" dirty="0"/>
              <a:t>    </a:t>
            </a:r>
            <a:r>
              <a:rPr lang="fr-FR" dirty="0" err="1"/>
              <a:t>difficult</a:t>
            </a:r>
            <a:endParaRPr lang="fr-FR" dirty="0"/>
          </a:p>
          <a:p>
            <a:pPr>
              <a:defRPr/>
            </a:pPr>
            <a:r>
              <a:rPr lang="fr-FR" dirty="0"/>
              <a:t>High copy/reproduction </a:t>
            </a:r>
            <a:r>
              <a:rPr lang="fr-FR" dirty="0" err="1"/>
              <a:t>costs</a:t>
            </a:r>
            <a:endParaRPr lang="fr-FR" dirty="0"/>
          </a:p>
          <a:p>
            <a:pPr>
              <a:defRPr/>
            </a:pPr>
            <a:r>
              <a:rPr lang="fr-FR" dirty="0"/>
              <a:t>Secret </a:t>
            </a:r>
            <a:r>
              <a:rPr lang="fr-FR" dirty="0" err="1"/>
              <a:t>garanty</a:t>
            </a:r>
            <a:r>
              <a:rPr lang="fr-FR" dirty="0"/>
              <a:t> (non-</a:t>
            </a:r>
            <a:r>
              <a:rPr lang="fr-FR" dirty="0" err="1"/>
              <a:t>disclosure</a:t>
            </a:r>
            <a:r>
              <a:rPr lang="fr-FR" dirty="0"/>
              <a:t>/,</a:t>
            </a:r>
          </a:p>
          <a:p>
            <a:pPr marL="0" indent="0">
              <a:buNone/>
              <a:defRPr/>
            </a:pPr>
            <a:r>
              <a:rPr lang="fr-FR" dirty="0"/>
              <a:t>    </a:t>
            </a:r>
            <a:r>
              <a:rPr lang="fr-FR" dirty="0" err="1"/>
              <a:t>confidentiality</a:t>
            </a:r>
            <a:r>
              <a:rPr lang="fr-FR" dirty="0"/>
              <a:t>, non-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agreements</a:t>
            </a:r>
            <a:r>
              <a:rPr lang="fr-FR" dirty="0"/>
              <a:t>)</a:t>
            </a:r>
          </a:p>
          <a:p>
            <a:pPr>
              <a:defRPr/>
            </a:pPr>
            <a:r>
              <a:rPr lang="fr-FR" dirty="0"/>
              <a:t>Coca-Cola </a:t>
            </a:r>
            <a:r>
              <a:rPr lang="fr-FR" dirty="0" err="1"/>
              <a:t>example</a:t>
            </a:r>
            <a:r>
              <a:rPr lang="fr-FR" dirty="0"/>
              <a:t>:</a:t>
            </a:r>
          </a:p>
          <a:p>
            <a:pPr lvl="1">
              <a:defRPr/>
            </a:pPr>
            <a:r>
              <a:rPr lang="fr-FR" dirty="0"/>
              <a:t>2006: effort to </a:t>
            </a:r>
            <a:r>
              <a:rPr lang="fr-FR" dirty="0" err="1"/>
              <a:t>sell</a:t>
            </a:r>
            <a:r>
              <a:rPr lang="fr-FR" dirty="0"/>
              <a:t> the </a:t>
            </a:r>
            <a:r>
              <a:rPr lang="fr-FR" dirty="0" err="1"/>
              <a:t>trade</a:t>
            </a:r>
            <a:r>
              <a:rPr lang="fr-FR" dirty="0"/>
              <a:t> secret to Pepsi</a:t>
            </a:r>
          </a:p>
          <a:p>
            <a:pPr marL="0" indent="0">
              <a:buFontTx/>
              <a:buNone/>
              <a:defRPr/>
            </a:pPr>
            <a:endParaRPr lang="fr-FR" dirty="0"/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773238"/>
            <a:ext cx="331152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998913"/>
            <a:ext cx="23526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3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862" y="133351"/>
            <a:ext cx="8435975" cy="641350"/>
          </a:xfrm>
        </p:spPr>
        <p:txBody>
          <a:bodyPr/>
          <a:lstStyle/>
          <a:p>
            <a:pPr eaLnBrk="1" hangingPunct="1"/>
            <a:r>
              <a:rPr lang="fr-FR" altLang="fr-FR" sz="3400" dirty="0"/>
              <a:t>IP </a:t>
            </a:r>
            <a:r>
              <a:rPr lang="fr-FR" altLang="fr-FR" sz="3400" dirty="0" err="1"/>
              <a:t>bandle</a:t>
            </a:r>
            <a:r>
              <a:rPr lang="fr-FR" altLang="fr-FR" sz="3400" dirty="0"/>
              <a:t> – the </a:t>
            </a:r>
            <a:r>
              <a:rPr lang="fr-FR" altLang="fr-FR" sz="3400" dirty="0" err="1"/>
              <a:t>example</a:t>
            </a:r>
            <a:r>
              <a:rPr lang="fr-FR" altLang="fr-FR" sz="3400" dirty="0"/>
              <a:t> of Rolex</a:t>
            </a:r>
          </a:p>
        </p:txBody>
      </p:sp>
      <p:pic>
        <p:nvPicPr>
          <p:cNvPr id="2662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44675"/>
            <a:ext cx="536098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84313"/>
            <a:ext cx="2339975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32138" y="836613"/>
            <a:ext cx="1295400" cy="4619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dirty="0">
                <a:latin typeface="Arial" charset="0"/>
                <a:cs typeface="Arial" charset="0"/>
              </a:rPr>
              <a:t>Patents</a:t>
            </a:r>
            <a:endParaRPr lang="fr-FR" dirty="0"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688" y="692150"/>
            <a:ext cx="2627312" cy="43088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2200" dirty="0">
                <a:latin typeface="Arial" charset="0"/>
                <a:cs typeface="Arial" charset="0"/>
              </a:rPr>
              <a:t>Industrial designs</a:t>
            </a:r>
            <a:endParaRPr lang="fr-FR" sz="2200" dirty="0">
              <a:latin typeface="Arial" charset="0"/>
              <a:cs typeface="Arial" charset="0"/>
            </a:endParaRPr>
          </a:p>
        </p:txBody>
      </p:sp>
      <p:pic>
        <p:nvPicPr>
          <p:cNvPr id="2663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876925"/>
            <a:ext cx="895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836613"/>
            <a:ext cx="1763688" cy="43088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2200" dirty="0">
                <a:latin typeface="Arial" charset="0"/>
                <a:cs typeface="Arial" charset="0"/>
              </a:rPr>
              <a:t>Trademarks</a:t>
            </a:r>
            <a:endParaRPr lang="fr-FR" sz="2200" dirty="0">
              <a:latin typeface="Arial" charset="0"/>
              <a:cs typeface="Arial" charset="0"/>
            </a:endParaRPr>
          </a:p>
        </p:txBody>
      </p:sp>
      <p:pic>
        <p:nvPicPr>
          <p:cNvPr id="2663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4652963"/>
            <a:ext cx="201771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11906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Box 18"/>
          <p:cNvSpPr txBox="1">
            <a:spLocks noChangeArrowheads="1"/>
          </p:cNvSpPr>
          <p:nvPr/>
        </p:nvSpPr>
        <p:spPr bwMode="auto">
          <a:xfrm>
            <a:off x="2843213" y="6396038"/>
            <a:ext cx="2665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>
                <a:hlinkClick r:id="rId8"/>
              </a:rPr>
              <a:t>www.rolex.com</a:t>
            </a:r>
            <a:r>
              <a:rPr lang="de-DE" altLang="en-US"/>
              <a:t> </a:t>
            </a: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6196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630810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23" y="1700808"/>
            <a:ext cx="4015796" cy="303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62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fr-FR" dirty="0"/>
              <a:t>The use of the IP system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908720"/>
            <a:ext cx="4320480" cy="264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1" y="908720"/>
            <a:ext cx="4608512" cy="259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05" y="3717032"/>
            <a:ext cx="4537231" cy="275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49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11634"/>
            <a:ext cx="8686800" cy="855662"/>
          </a:xfrm>
        </p:spPr>
        <p:txBody>
          <a:bodyPr/>
          <a:lstStyle/>
          <a:p>
            <a:r>
              <a:rPr lang="fr-FR" dirty="0" err="1"/>
              <a:t>Growing</a:t>
            </a:r>
            <a:r>
              <a:rPr lang="fr-FR" dirty="0"/>
              <a:t> importance of patent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4191000"/>
            <a:ext cx="8229600" cy="2100263"/>
          </a:xfrm>
        </p:spPr>
        <p:txBody>
          <a:bodyPr/>
          <a:lstStyle/>
          <a:p>
            <a:r>
              <a:rPr lang="en-GB" dirty="0"/>
              <a:t>Increase in patent applications worldwide and in the information included therein</a:t>
            </a:r>
          </a:p>
          <a:p>
            <a:r>
              <a:rPr lang="en-GB" dirty="0"/>
              <a:t>PATENTSCOPE: 67 </a:t>
            </a:r>
            <a:r>
              <a:rPr lang="en-GB" dirty="0" err="1"/>
              <a:t>mio</a:t>
            </a:r>
            <a:r>
              <a:rPr lang="en-GB" dirty="0"/>
              <a:t> patent documents</a:t>
            </a:r>
          </a:p>
          <a:p>
            <a:r>
              <a:rPr lang="en-GB" dirty="0"/>
              <a:t>Challenge: access to the information and pertinence of the retrieved information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C5167-9012-4E88-A1EA-E5F7ED3632B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7296"/>
            <a:ext cx="58102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1136512"/>
            <a:ext cx="202761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6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9512" y="119784"/>
            <a:ext cx="8229600" cy="932952"/>
          </a:xfrm>
        </p:spPr>
        <p:txBody>
          <a:bodyPr/>
          <a:lstStyle/>
          <a:p>
            <a:r>
              <a:rPr lang="de-DE" altLang="en-US" sz="3400" dirty="0"/>
              <a:t>After the business idea/invention what?</a:t>
            </a:r>
            <a:endParaRPr lang="fr-FR" altLang="en-US" sz="3400" dirty="0"/>
          </a:p>
        </p:txBody>
      </p:sp>
      <p:sp>
        <p:nvSpPr>
          <p:cNvPr id="5123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pPr marL="0" indent="0">
              <a:buNone/>
            </a:pPr>
            <a:endParaRPr lang="fr-FR" altLang="en-US" dirty="0"/>
          </a:p>
        </p:txBody>
      </p:sp>
      <p:sp>
        <p:nvSpPr>
          <p:cNvPr id="5125" name="AutoShape 2" descr="data:image/jpeg;base64,/9j/4AAQSkZJRgABAQAAAQABAAD/2wCEAAkGBhQSEBUUEBQWFBUWFRUXGBgXFBkXGBcYFxcXFxoaHBYXHCYeFxkjGhUYHy8gJCcpLSwsGR4xNTAqNSYrLCkBCQoKDgwOGg8PGiwlHyQqLSotLC8qLCoqLiwsLCosLCwsLCwtLTAvLC0pLCwsLSwsLCosLiwsKSwsLiopLCwpLP/AABEIAN8A4gMBIgACEQEDEQH/xAAcAAABBAMBAAAAAAAAAAAAAAAGAAQFBwECAwj/xABVEAACAQMBAwcFBhMGBQMFAAABAgMABBESBSExBgcTIkFRYRQycYGRFyNCUqGxJDM1U1RicnN0gpKTlLKzwcLS0wgVNIOi0SVDY3WjVWXxFkS0w+H/xAAbAQABBQEBAAAAAAAAAAAAAAAAAgMEBQYBB//EADkRAAEDAgMFBAgFBAMAAAAAAAEAAhEDBBIhMQVBUWFxExSBkQYVIjKhscHRI0JS4fAWM8LxU4KS/9oADAMBAAIRAxEAPwC2uVfKNLC0e5kRnVCgKpjUdbqgxkgcWoMXnpBOP7uvPYg+dqleeT6jT/d2/wD+RFQORUijSFSZUK6uTRiBqiYc8f8A7fd/+L+etvdh/wDb7v2xfz0I3d4kS6pXVF72OP8A5NQbcuICcRLLMftIyfnwfkp00KbdSozbys4SGqyvdiH/AKfd/wDi+fpKx7si/wDp957Iv56rj/6qYb2srtR2noju313teVls7aS5jb4sq6D8u75a52NPiu98rbmg9M/kj/3Z07dn3v5EZ/jrPuzp9gXv5Ef9ShcUsUvureKb9YP/AEhFXuyp9gXv5EX9Sl7s0f2BffkRf1KFcUsV3ureKPWL+ARV7ssf2BffkRf1Kz7skf2Bffm4v6tCmKVHdW8UesX8Aiwc8cf2Bffm4v6tZHPHF9g335uL+rQlilijureKPWL+ARb7ssOf8Ff/AJmP+rSPPNB9h3/5hP6tCWKWKO6t4o9Yv/SEW+7NB9h3/wCYT+pXK558rSNdUlteoucZaBAMns+mcaF8U75ueT4vb2S8mGqG1cxW6HgZQBrkI7cZAHp71qNcsZQZiJUm2uX1nxAhFcG09p3w1wKmzoDvVpo+muXHf0WQkQ8GJPCuy7A2ih1JtRnI+DNaQsh9Ij0MPU1FwSkUqnea7s2mFZ5IM2ry+msI87QtWfeAstr14nJOAGEhDQk5G46h3Maj7fnqjJ69hfL6Ilb+MUdXlikiMkih0YFWVhkMDuIIPEVTlzs02t1LasSwj0vEzb2aF86cntKsrJnt0g9tSrGoaruzq5H5qLdVHUm42iQjL3Y7f7Fvv0cf1Kz7sVv9i336OP56DqVW/dG8VW+sX/pCMfditvsa+/Rh/PWo557X7Hvf0U/zUIUqO6Dij1i79IRh7s1p9Yvf0Vv96cbM527OaeOHRcRtK4RDLAUUueC6sneaB6at/jdnfh8H8VNvtg1pMp2jfGo8NjVXxSrArNQ1aIJ55h/wW48DAfZPF8tVxe38hcQWqdJORnf5kSn4Uh7B3DifnsvnhhLbEuwPixn1LLGx+QGh/Y+yUt49KZJJ1O5852PFmPf4cANwqdaMLpAWc29fNtGsMS4zA3btfsoLZvN/HqEl6xupft/pa+Cx8Men2UUxQqowgCjuUAD2CtqVWrabWaBed3F5WuTNVxPyHQaBKoflDNZadN8YcEbhJpz6R8L1im/KrbcsZitrNdd3ctoiHxR2ufAeO7cTwBoj5L8zdpCvSXyi9uW3yPLlk1cSFQ7seLZPoziolxchhwgSVf7G2HUumiu5xa3dGp+yraGzihYtsy5W4j4tamQM4XvhJOcj4vb35qYtblZEDocqwyP9iOwjgRVi7Z5qtm3IGbZImHmvAOhZT39TAJ9INVnt3kxdbHeRm1XdrIQVl3Bo5D1QJc7gGOkGTgTvOCcVEZcCYIha51hUa33sR4nXx49deq5bNgMQUDfFJJcqn2rwynKD7UoykDs0v6pKpHlTsM2WzNnQ4Mk3letujUuzySRTvKFA3tktgbuGOFb7M5v764Gq4kWxj46VAlnI8WPvce7u1EV1lcBuaXWs3Of7PDNRdYpvtGx2epKWjXt+6nDSm8aKAEcR0qrh/wDLVvSKhbm7FmweaYqjZAgUyTZ8Q8rFhjv3CnG1pzjJMPtcOQdJ4IipVGbI5SwXJxE3W46GGlvZwPqNShHdTwcCJCiuYWmHCFitTIAQCRk5wO04xn2ZHtrls2UvDGzecUUn0kDPy1wgTXcu/ZGoiHpPXf54x6jRKMOs7k9NGXMxGBsa3IGCxmLeLdNIDnx3D2UHO2ASewE+zfRXzTM0VusEmB0qC8hwDp6K4wxQHtaN2wfB0PbVbtEYg3qrTZv5vBECi7mlnVLiOKNJggxb6pdPRROcO0mjOXOCUPDtpcntsCOJLe7cJcRKqN0jY6XSMCVGb6YrgaiRkgkg4IrvybmBhlnZgFlmllDHcOjU9GjZJ80xxK2eGDURyo2/BdWc8cCyXGVIylrLLGwz1gsgQoxK5AIO7Oc1HGitEXZBGRvB3giqv5y0C7RtGGMvBcq3oRomX5WPtqzsgAADA7BwwPRVNcodsC82pJJGcw2yG3RuxpC2qUg9oGAufCmKAxXTcO7VM3RAoula4pVnFLFaSVmlilis4pYolCximzf4zZ/4fB/FTrFNyPoyw/D7f+Kmq3uFSLX+63qrzFZrArNVK0aFedI42PefeT+stQi8Kmedb6jXn3k/rLUMnAeirOw/N4fVYf0u0o/9v8Vmhrlfy5isV0/TJiMrGDjA72PwR8p+Wn/KjlAtnbPM+8jci/Gc8B6O0+ANefb69eaRpJWLO5JYntJ+YeFPXVx2fst1VbsLY4vCatb3B8T9l6C5lLJ7t5tqXQUu3vEIA3Ii730g8MkgZ47m76tqhjmz2Z5Psizjxg9Crn7qX3w/K9N+U1xJeXQ2dbu0aaBLdypuZYmJCQo3wZJCG39iqTvzVOSSZK9HYxtNoYwQBoFI33L2whkMct5Arg4KmVcg9xwd3rqRguoLuE6GiuIXBU6WWRGB3EHGQR2EVrsvYFvbRiO3hjiQDGFQD2nixPaTkmonaHIxFfp9n6bW5Hai6YpvtJ413Op+MOsvEHdg8S1jZNkLS4WBxqiIYWkjDJiBwXttR3kYUMh4lVKnzASw5e7JvrxTDaiMQr9MWSRozcbs6QUVsRjtBxqO49UdaZ2ffJf27K6tFKjBZYyevBMhDjBIwcHS6tjDAqeBxU5QuESqIuvK7Xde2MsKAfTIsTRKB2kx+YPTRRzWcmI5nk2lMokZnaO2JGQkMZ061z2swbfxwN3E1ZxqE5JBY9nxEnChGdmJAxlmdiT6zvpx1VzhBTNO3ZTdiaofnC5uo76IyQARXkY1RSrhSSvBHI4qeG/h6Mg11sTaJmiy66JUYxyodxSRDhhjs76tOPlyvRiaS3njtWwVuGCsuk5Id0RjJFGRg6mUAAjVpoD5a7NFvtZZY8dFfxFt3AzQ4JII3daNgfE5NLoPwujimrykHsxbwmkMAVQq8FAA9AGKxDAFBA7WZj6WJJ+eu2KVWKo1C8o7twgihwZZA+BnrFURnYDG/LBSo9NGvJy+WKzFrPIYraVcWt0DuWKXrdA0h+lSBSVRzuI046y4IbY2pmu51ZhH1oUikxnop0HSQlvtZOkdRwBwV4kZL7fbAtdUfRkI2S9qcFomPnGAHqz27HLaQcgk4G8oIFY4zCtrf8JoRRc7HjwGu1zbw4WG3jRpY1VcBJHRFJkbABAIKoMcTlq5XHObs5Bvuo927SAzODv3aFUsDu4Y7u+q4u+UXSkQ7LaaBBJ766NLFHGB5yJGxAEh3DAUAZzx4dbSzWMHTnLMWZmZmZmPFmZiSx8TTBtHVdXQOSdqXraY0zUlyj5fT3qmGxWS2hYEPcSDTIy9oijzlc/HbHhg1FWNisMaxxjCqMD/AHJ7SadUsVNt7anQEN81WV7h9Y56cFpiliuTzMZooIYzLNMWCLqCjCLqZmY+aoHgT4V3voZbeRY7uIwu/mHIeOTHYkg3FvtSA3hT/aNnDOabFF5bjAyWuKWK3xWMUtNLXFcf/u7D8Ot/nanGK4EfRdh+HW/8VN1fcKftv7requ8VmsCs1VLRIS51z/wa8+9fxLUOnAeipjnY+ot596/iWhbbFm7xAwsVkQqyEEAnHnL1gVwy5G8YzjuqxsTAcen1WM9KWB7qDSYkuz/868lVvO1t0y3YgU9SEb/F2AJ9gwPbQ5yf5LTXgmaEdSGMvIx3AdiqD2ux3Be3B7qsG05l5dpN5VBewSRTOzMxR1kUk5ZTEMgOM+bq9eN9WrHyKg2fseW3hBbCF2cjrSOCDqOPQAB2AAVCqPxvLlqLK2FtbspDcPjv+KL7WARxqg4IqqPQox2+ihbm3iEkU94d7XlzLKDxPRIxihXPcETI+6qe5RXvQ2dxLw6OCZ/yUZuz0Vx5I2XQ7PtY8Y0W8KkHjkRrnPjnNNqWpelSpUIQxyljNrMt/H5qgR3aj4cGd0mPjQsdWfiGQd1EwNazQh1KuAysCCCMggjBBHaCKguR0pSOS1diz2j9FknLNEQHgYntPRMqk/GRqEIgoa5dKIdj3gj6oFtMB4BlION/iaJagOX1vr2VerxJtZ8ekRsR8ooQpuKFQgUAaQoAGN2MYxjuxVM8v9nPYz2sIBa0a6V7bdnoCysksGexDrV0HZpYcBuuHZlz0kMbg5Dxo2e/UoP76ieXHJzy2xlhXdJgPE3xZYzqQ+G8YPgxroMGUlwxNIVc4pYpnsXaPTwJJjDEYYfFdThh4bwfkp9irQGc1nC0gwUzktSshki06mQxyI41RTRnfoceB3hhvHiN1M7uznuPe5X0QdqCTpmbwEroGRfWW8RUxilik4BMpwVXAQmsNtHCmECxou/dhVHiT+80yN3LMR5OAkfbK44j/pxnefumwO4Gnr7ODNqkOvByqnzF8dPBm8TnwxTnFdSZAz1K1xSxWIZ1fOhlbBwdJBwe7d21vilSkQs8kUzt2DPwbS4Yeksq/NVncp+T0d7ayQS7gw6rDjG43o69zKd/tHbVa8iV1beXHwLGQn8aVQKt+q6r75V9bD8JqobYF47xlZvp0LvDL93GcE+vj7aksU32lB0e3NoxqMB+gmHpeMaj62JrpZ3HSIGxjiCO5lJVh6mBFTaTsTQqi4p4KhA0XTFcdP0VY/h1v87U5xXA/wCKsfw63/irtX3CuW/91vVXWKVYFZqsWgQjzs/UW8+9fxrQ1tG90ppXGtkJGWVFQYwZHdurHGpIyx8AASQKJedn6i3n3r+NaEbfk8rF5Jz0rvw1DqouCFCIdwwpPWO/JY7smp9nihwby+qyfpF2IdRfWmBiyGp93yHFaczvJiwjlk8nu5bqeLSZGjMkdspJwqgAgTcDvbIOOAq2rq2EkbI3mupU444YYPz1XPMJsboNnSMcFpLmXrA8VjxGPVlW9tWXUBasGRKGuciXTsi9OcfQ0q/lLp+XOPXRDbxhUVRwAAHoAxQ9zlQa9kXoxn6HdvyRq+TTmiONsgEdoFC6tqVRPKvbfkdlPcceiiZgDwLYwo9BYgV5K/8Aq+88q8q8ol6fVq16zn0Y4aezTjGN2MUIXsuh2+952nBL8C5ja3f75HqmhJ3/ABfKBw7Vptza8thtOxWUgLKh0TKOAcAHI+1YHI7t434zT3lsmLJ5QMtblLlf8hxIR60Vl9DGhCnq53EIdGVuDAqfQRg/PWyOCARvBGR6K2oQhnm6vg2zbVCw6SOFY2XPWBhJhOV4jrRkUTV5X5fvLs3b88lsxRhKJkI3D30CQqR2rliCOBFelOTG3VvbOG5j3CVA2Pingy+pgR6qEKqtqWRtdsXUGMJOBdxfj9WUflgnFOcVK87NrputnXAwPfZYGPeJUyo9qH21G4qbRdLVUXjIqTxWmKWK3xSxT0qHC4yISCAdJ7wAceo7qYvsGN/puuXwkclfyBhPkqUxSxXNV0EjRcIbdUUKihVHAKAAPUN1b4rpiozlFtYW1s8vwgMIO923KPHfv9ANdJgIDS4wFO809t0m0NoXGNydDbIezqgtIPUdPtq06FubXkybHZ0UcmelfMsuePSSYLD1DC+qimq1xkytAxuFoaqU28dXKG+3blht1PiSiNWuzl3yj/rP8oVvnb5aa7FufKLq/uuImumVD3pF1V+Q/JT3ZS5Rm+PJI49BYhf9KiptLJoVRcmajvBOcU3fAubEn7Ot/lLCneKjtqfTbL/uFn+0pdQ+yU1QH4jequ8UqVKq5XyEedn6i3n3r+NagZpNMLN3Rk+xc1P865/4NeZ+tfxLUBo1Q4G/VHjv4r8tWNj+b+cVi/SqJoTxP+Kl+Zn6h2niJT/5pKNaA+ZGfVsWBTjMbTIR2giVzv7j1qPKrltEw29YdPazwn/mwyx/loV/fXDklfdNYWsvx7eFj6Si5G7uORUtQ5yJHRxz2x421zMg+9ynyiL1BJgv4poQmPO9CW2JeBc5EatuzwWRGPDswDXk2vaXKPZXlNnPB9dhkQeBZSAfUcGvGE0RVirDDKSCDxBBwR7aEK0/7PG3TFtCS3OdM8ROM7g8XWBx9yXHsr0RdW4kRkcZV1Kkd4YYPyGvKXNBIRtuzx8dh7Y3H769ZUIULyLnLbPt9XnLEqNvz1o/e24785Q8amqheSSaYGXGNNzdgejymUg+w1IXu1IYcdNLHHnhrdUz6NRGaEKiv7SGxdNzb3I4SRtE33UZ1DPpWT/TRb/Z3v8AXst4yfpVw4HoZUcfKWp3zzbPjvtjySQOkht2WYFGDDAyr71PxWY/i1Ff2dbYx7OuJXOFec4J3DCIuTnuyceqhCIed+LNrakY6t/bHJ7M61/fUDprbnK5dW9wsdtY6ryRLiKVxApdQsepsdKOqCWC8M7s0PLYbWuN/vFmp7D75J8xGfZSXX1C2H4rwPn5KPVtKtdwwBT2mlpqEHN1O++baVw33A0D9b91dByCuIhm32hNkfBmUSKfTv3D1Gof9RWMxi+B+yPU1xEqX00tNRuzNoy9Ibe8QRzhdQKnMcqDcXQ+B4qd4z7JbTV3TqsqtD2GQd6q6lJ1Nxa4QVzxUXsHZP8Aee2FQ77axxJJ2q8xPUQ9+Mb/ALlh2105SbW8mtpJfhAYQd7tuX5d/qNHvNhyU8g2fGjj36X36Ynj0j78H7kYX0gntpFZ2UKVaUpOMotof5fbf8i2dcTg4ZYyE++P1E/1MD6qIKrbnWm6eezsx5oY3U33EXVjB8Gdj+T4VGAkwrBzg0ElDOwtlGGzjiHVbo957nYZY+JyfkqRhgCqFXcFAA9AGBUdfcrLWI4aZWbONEfvjE92Ezj103k5TyAFxs++MY4v5OQBuznB7PXU3G1uUqn7Ko/OFOYqN2uvvll/3Cz/AGortsbbkN0muBtWOIO5lPcy9nzVptlffLPP/qFn+1FDzLSik0ioAeKuqlSpVBV0hPnVXOxrz7yfkZTUDZn3tM8dC/qip/nUTOxrz7yT7CD+6q25K8oOhZbK7bDhVMEh3CaIgaN54OBux4d/GfZPDXEHesp6T2lStRa+mJwzI3wYz8ETcgdpLYttKKXdGji8TA3lJgQwA7SHjCgd5HfVkWjOUUygK5GWUHIUn4Oe3HDPbjOBwqp+UVuA0EoOki4to3OB1onuYWKnPZrRG9R7zUtebdk2hLIEdo7KN2jXo2KPcshw7NIu8QhgVCqRqwSTjdVftOtTsgalTT77lcbBruv7Zkaj2T4b0ey7WhVtLSxq2cYMig544wTxxUTN7ztFJB5l3H0TcMdLCHkjPHfqjMo/EWg8clLPGPJYMfeUPykZprdcliiYsZmtsOjhPpkGtGDqRGx97OoDrIR25zwrO0vSK3e6Hgt56/JaN1g8CQZVt15p58OQr2t611Eh8nuDrJAOElPnqT2aj1h6SOyrgtOccoAt7aTxP2vChuIT4ho+uPQyg+mutxzkbPlUoRLMDuKeRTsD4ENHjj31esuKTxia4EdVCNNwMEKneYHky820fKSD0VsrHVjcZHUoq+nSzN4YHeK9DbV2xDbR9JcOEXOBnJLE8FVRlnY9iqCTQXDyll0dHs6zWyi+PMirjPEpbRHj25dl9BrhBssCTpZWeebGOllOWAPEIoAWJfBAPHNVV5tq3txDTidwGniVJpWb6mZyCzFtC5kV1jLWsLyyyZAHlLiRmbfnKwDrY+E27ih3U2Xkzagl2hR24tJKOlc95Mkupj7akpdWOpjPZnOPYONMpNkLIczsZftG3RD/ACxub8fVWRr7Rr3JxVHkDgP58yrVluymIaFAX+z7ebWtjbgyMrIZoT5PGoYFSGljHvoxxRQ478U8tOSAMKRXUhljjACwIOitlIOc9EpzI2cnU5OSTwoiVcYA7NwFQ20eVcMbmNNU8w/5cQ1EfdtnRH+MR6K7TvbpzeyoF0dZPnuHSEGjTnE4CVKWtokahIkVFHBVUKB6hTfaW24LcZnlSPuDN1j6FHWPqFQU81zPnpJOgQ/AhPvmO5pzw/EUemtLPY8MRLJGNR4ues59Ltlj7aaFuwGarpPAfc/QFTWUKjtBA5/b/ScNy6jP0m3uph3rDoHtkK5pxs3lhFLIsTxywSPnSsyaQ5HYrqSpOOzNaU0e1MkiO46OC3kEryP1ctGDgLn4IJyWO7dgZycOilQcCMMc5z5cjnuhcq0TSbixZ8ITrlWR0tljz/KSB36DFJ0nqwB7BTrFQmzJze3JuyCIIw0dsCMatW6SbH22NI8KIAlb7Yts+2tGsqa69JWH2nVbVrkt3ZKDtdn+W7atrc74rZfKpR3sDiNSPuipx3MaMNo8rLu7ne22MiaYyUmvJd8KN2rEo+muN+ewEb+OaCORUsjwXs0JK3G0L0WcLdscaKWeQdwSIsc96Crl2PsmO1gjggXTHGoVR4d57yTkk9pJqY4yZT9JuBgCDo+a2R+td7Uv5ZN2+OboEB+1jUHHtqP2lzTy9J0vTDaGFVejvi+SqliAJoiMHLt5yMMmrNpUlOIBtNtx2hENrseWO4K56OOOCNDjcSLjUFkXLDeuSM7wOFOoLzbcraugsrVPiSySTSegtFhR6fno0xWruACSQABkk7gAO3NCFT/LrYQSNtq2cYhuIJCl7Cp6kiggOdwGTvVw2BlWDEAimW0rkSHZ7p5r31kw78M+oeup7be2wdhbTum3JdyTdDkecjBLaMgH4wj1+g5oXFqYoNlIw6y3lgD4HO//AGp1hOEhRqrRjad8q+aVKlTSkoX5z1J2Pe4+sOfZgn5KB7vk7Dd2kSTrkdHGVYbmQ6F3q3Z8xo/5w/qTffgs/wCzahXZo94i+9x/qCnGKLcSIIVbcrPK9n23RyTrcwSHQokBEqYBYEMD8HAIOTvxuo75CsDs2104x0S8DnrZIb16s1X3PNtUGSG3U70BdvAvgKPTgE/jCufNVy1EDeSznEbtmNidyOcDSe5W7+w+kkUW37epc2/sZ4TMclN2UKdBxIAGLWMs+KsKPlb0sxjtYjLjV12dYkbQcN0ZbJlwdxKjA76mrWR2XMiaGydwcP69QA+am52JD0Kw6Pe0ACAEgoRwKuDqVh8YHNQEW2bq1maCdfKUA1RuuFmaPhkqcJIykhTgqd6nB1Vi+yp1wRQABHE5kcZmOogcpWhBc0+1nPBFtZzUNByvtGODOiN2rLmJh+LJg0//AL0h+ux/nF/3qI6hVbk5p8inMbeKc0qh77lhZw/TLmIeAcMfYmTULNzhmUY2fbST/wDUcdFEPW28+jdT1Oxr1Mw0gcTkPMpJqtmAZPAZlGVDm0eXduj9FBquZviQjVj7qTzVHecnFQMuxrm637QuDp+sQe9x+hm4v6/bUvYbNjgTRCiovcBx9J4k+JqU22oUvfOI8BkPPU+EdU8yhVqa+yPj5fzomksV1df4qToYz/yICRkd0k3nN4hcCn1pZpEoSJFRR2KMD/8Ap8a7VpbDXPvIEcKiSQ5wNRzoBPcArOfQnfSzULxGjRnA0/c7s81LwU7duIDPjvTuKwduzHp/240rowQDNxMiYGcMwX5Ccn1CmzWT3iK8ssscTjUkUTdHlD5pkcdZmIwcAgDON+MnW15D2Ue9bdGPe+ZD7XJq6tvR+rUaHVX4Z3ASfNZ6428ASGBM5OcO2BKWUUt1J2CKMhc+LsOHjg02Gw7m+cPtIhIgQVtY26pI4GRvhHw+ai2K3VRpRQoHYoAHsFb6avrPY9tanG0S7ic1R3G0q1cRoFxWMAAAYA3ADcAB2Y7BWJBuPoNdiK0hdXVWU5VgCD3qwyD6wauJVZCbcy2ytVlZzEdWNb385LOq58SEjI/GNWlVb8xcmmwngPnQXc0ZHh1SO3hvPsqyKiK5Sod21ypjtr2CKaWOKN4bh3MjKgyjQKnWYjf133du/uohZsDJoV2RsdLuWe7uokkSXTHAkiK4FvFq0vhhu6V2eT7kx0IWu0+dbZkAOq7jcj4MRMpJ7hoBGfXUHrvNtkI8Mljs3OX1nTcXQ7E0j6XEe3vHAns7819jAj30PQwrNb30wGmJQwikbXF1gM6cZA7goHYKJOW21ZILRvJxm4lZYIBnHvsp0g57NI1OfBDQhCV/Ypte/W0QD+7tnkdKFyqy3AUqsKlcYWMccd+O0GoLlvyblsbuw0yGSza/tiDKcvA6vnSZOLRlScFskad577Q5J8mo7C0jt4t+kZZu13O93PiT7BgdlQnPDArbFute7SqMp7mWRNOPEnd66JXCAdUZ5pU22dIWhjZuJjQn0lQTSoXVD84n1JvvwWf9Q0AbX5TxWNjHJIcsYkEaZ3u2hd3go7T2enAo+5xfqTffgs36hrz+/NttK8ZZJ3jwUTSzS5CpgaQFUHAA7MUppjRNVGgxKB9pbQeeV5ZTl3YsT4nu7gOAHcKbVcVlzXWtjE9xev5R0Ss5XGmPcNwxnLEnAGSBv4UDclOSku07pmPUj1FpXA3Lk50qOGo9g7Bv7K5C6HiMtEec33KicWkZvR7wX6KOcneCMBRJ9oTlQ/eMHsNF3KHZZmizHumiOuIn4wGCh+1cZU+kHsp4djReT+T6B0Ojo9HZpxjHp7c9++oPkvtB0kksbg5lgAMbHjNAfMf7oDCn/wCayW2dm9ge90Bp7w3denFWlhedp+E/wTaIx3MSsyKysM6XUNpPAqQRuIIIPiKhdr8hYH60McaOBw09RvAgeafth6wanLmDye8ZOEdxmVO4Sj6av4wIk/Lp1VU2u+i4OpOMHMdOHhotRTDKzQ5wEjlvVZCxRXKmMRyJxUqAcH9ZT2EeFEfI67Iklh+DgSr4ajpYejIB9ZqY23sNbhN/VkXejgb1Pd4qe0fvqD5I2UouZGlQpojERzwL69XVPwlwM5+2FWT7htxbuJ1A05zuUp9VpYGFoDpEECAREHoY147uRdSpUqokJVF3zn+75yPOubjoV79LSLbfqo59dSFxOERnbgqlj6FGf3Uwnj+pNsRli4nf/KjMh/1v8lWFhS7SqxvFw8hJPyCqdqVMFI9D9kXiMAYHAbh6BwrOmuumlpr0SV59C5aaWmuumlpoRC5BaiuTS4tY0PGMNEfTEzR/wZqZ01H2sfR3EifBl99X7oYWQfqP+O3dRK7GSb83TmDbd/AdyzxRXKjxU6HI3/Gc+yrUqqLlug2xs6fgJGltX4bxIhMY/L31a9Mu1VhSMtCb31isyaJMlCRqXOAwHwWxxU9q8DwOQSC4pUqSnEH8oeSU4vBf7NdEuNAjmjkyIriMcAzKMrIOxt/ADgN+uwb2e8vmN3EkBssARLKZiZJ41IkL6VUARl1AGT12zjdkmsbss8sb41I27xRxlG/WX0oaEk2j5Jt6SOXdHfwxNEx3DpoAUaPPeUwfUo7aEI5qpOdjlCl1eW2yVZhHJPB5U6jOnW3vcXgSet4dXxo25e8qTZWuYgHuJnWGBD2yPwJ+1UZY+gDtqtzyeFqlpqbpJn2lZyTSnzpJGl3nPcMnHr7TXQJSHPAIHFXWiAAAbgAAB3AUq2pVxLQ7zifUm+/BZ/1DUFshfoeH71F+otTvOJ9Sb78Fn/UNQuxh9DQ/eYv1FpTUxW3KK5Vcm2vVSFn6ODVql0+e+nzUGRhVzkk794G6pPZuyo7eJYoECIvAD5STxJPaTT7FLFLUfdC56aFuXGy3Cx3luMz2pLY+uQn6Yh9WSPX2mix0JBwcHBwcZwe/B4002beGRWVxiSM6JB2ZwCGHejAhh4HHEGkva17S12hXWEsIcNygdoKL6ySa23vhZoSfjgeYe7ILRn0nuprY3iyxq6Zww4HiDwKkdhBBB8RWbK2/u66MJ3Wly5aE9kUx86InsDcV9nGt9qbKeGR5rdDIjnVLEuNQbtkjz5xIHWTdk7xvyD57cWxtqpt3dWHiDu/m+eK2ljdhwx7jryK3pVHwcoLd9wlVWHFXPRuD3FHwR7KdveIBkugHeWAHtzUY0ntMFp8lcCoxwkELrSqNblHb50rKsjfFjzKx/FjBNOI4Lqb6XGLdD8ObBf8AFgU8fuyPRSjRc3N+Q55f78E264pt3z0zXLaMfTOlsvGUgyY+DApBcnu1eYO8t4Gu+z28o21K6nK2kAi8OklYs3sAI9VNNr7VSw+h7IGe+nI4nU5J4PIdwUAZwu4DuAyaIuR3JryO20O2uV2Mkz8dUjcd54gcB6z21otjWpc4Vo9kA4Z3k6nplAWX2tdY5bvPwCmNNLTXXTS01qlnIXLTS01101jTQiEzmuQskaEfTNYB7AVXVj1gH2Vrf2hdQUwHQ6kJ4agCMH7VgSp8Gz2Utr2xMYZBl4nWRR8bTnUvpZC6+kincThlDKcqwBB7wRkH2UIhC/LJy1iLiNTrt5YrgA7mUwyDWD4gawfRVs21wsiK6HKsoZT3hhkH2Gg6aAMpVhlWBBB4EEYI9GK7c3N7pheydsvZt0Y72gI1Qt+QQh8UNIcpNE7kX0qVKkKQoi8l0X0HHEscsZ4YymmRPYOl9prpt/k7Bew9FcpqXIZSCVZGHB0cb1Yd4phth9e0rKNcZjFxcP3hRH0C9u7LTbu/Se6iKhCq2bZIXapjknnujbW0TRmdlYxmZpFbGhVyxREyzZY541nlIm+z8NoWX7UD99cNj3Rn2xtSUb0WSGBd+d8KsrfLn2095SL/AIT/ALhZftlpwe6orv7isulSpU2pSH+cBc7KvsfYs/7NjUByZH0FbbsfQ8O7/LWiDl/9Sr78EuP2bVA8l2LWNsTvzbwn/wAa0oJmroFIYpYrfFLFKUdaYrgbIdKJBubTpOPhLxAP3JyQezLd5p1pqP5QbXW0tZZ33iNC2O88FX1sQPXQugIT50uVFtDayW0pLyyp1UXGV7VdidygMAe89nfW2wZ71LC3uFja/gkiU5jx5TGQMMrId0wDAgMvW3bxVEX1880rSSsWd2LMT2k/ur1TzWWfQWclrnItrqaNT3oxWZD61mFQrq1pXTcNVsqfQe6jm0oHl5Z7Nm6t1pRxuKXMBDL4dZSB7a5i+2Ku8eRd/wBLQndjs01c91YRyDEsaOPtlDfOKajk7bZz5PDn7yn8tVPqKmMmVHgcJ/ZTO+u3tCqq35dWmCtlFLORu021sxHo4AVAycu57u7NlEU2e2oozzZaXUDgooA0q/ge0bjmvQKRBRhQAPAY+avI/OLYsl/NN8G4muZEPgtzNERnvBjJ9Yp+jsW1pOxEFx5mf2Tb7uq4QDHRXfyY5EwWWWTVJM+dc0hzI2d53/BGewesmp/FA3NRy0N5bmKdszw6Rkne8Z3K3iwPVJ7er2mjzFXY0yVS4Gc1pilit8UtNdSVpilprfFLFCIWmmuFvZhC2k9VjnT2KTktjuBJzjvz306xSxQhaaajObmaG8e6uY9Q0XhVHBwSq29ujg486NigOk9yncQMOduTmO1nccUhlYelUYj5qFP7Nlzm0uk+LMjflJj+CklP0hvVuXUxRCyo0hA3IpUM3gC5C59JFQc+3bx+rb2DqxHn3M0Uca57xC8jtjuAGe8URUqSn1DcneT5t+kklfpriYhpZdOkHAwqIvwIlG5VyeJJJJNacs+VCbPspbh8ZUYjXteQ7kUDicnj3AE9lSF/HOcdBJEm456SJpN/ZjTImKrG1iNztNzeym6aEyC2JURxI0LIk+mEEjUHdcMSTj0ChcJgSnXILYL2tkom+nSs00ueOuTfg+IGAfHNOeUq/wCF/D7L9utTumoXlON1r/3Cyz+eH76XuUVubpViUqVKkKWonlagOz7oEZBtp8j/AC2oY5JD/h9p2/Q0H7JaKOVX+Auvwef9m1DPJAf8PtPwaD9ktKCZq6KUxSxW2Kgtqct7K3OmW4TXw0Iekcnu0x5OT411MxKm8UG87Mo/uuaMHLuFYKBklY5EZ2wOCgDex3bwOJFPE27d3QPkls1tHjfcXg0aR2lbcHUx7ixC99AnKbnAtrYtBbny1pCFu7mQhukj4NFHjqquCcaeqvZk5NVtXaDS7sqHtu3xoBzOnQap9lE6uyVSVd/MtzoRJrtr6QI7mPo5W3K2iNIVRm7G0xrhjxxvOeNL3sSrIwjfWgJ0tgjUvYSDwOOI781wqcDKdXuOlXmHkFz0XNhpimzc2w3BWPXjH2jnsHxTu7sV6E5L8sbXaEXSWkofGNSnc6E9jId49PA43E11Cmq898t9jdPsEXQB1QX95neDiOa5cEfl6OHee/NehKrDbXJqSHk1eRTgB83MxCkMB9EGVcHfnqgHPEZ7xQheeNlXYSTreYwKP24VvhDxU4YeKiizkjzg33TRW5vCqOwQPLGs2gscDz+tjOBx3ChrYeyxM5L+avHxJ4Cpn+5YZUyilD2EZz7DxHbUWtcNZLZPXgri02LXu6faMjOYBOZjWFdo5JXsu662i2g8VtoEgY8P+blmHbwxxrfYTGG6uLNixWMRzQFmLN0MmQVLMSzaJFYZJO5hWvN3yyF5CYpercwBVkGfPGMCVfBsb+4+kVnbh6Pa9k+Pp0N1Ax+5CTKParVlNmbQvPWXYXTpyI3AcQRHGFXXFAMYREEIgxSxW2KzitwqtaYpYrbTSxQuoW5ebbWGJICATdmSAZ+CGjYFsdp1Mgx9tQh/ZrvwLi7h7XijkG/62xU7v80eyofnh5Rlr6DogdNuW0ucaXkVxr0juVkCk96sOymXNTtZbbb8ek4jleSEY4FZc9H/AKtFImVIYIC9RUqVKhOJntnaa29vLO/mxRvIfxVLY9eMVVc1q1rabFuJSeke5bpSdx1bQV5HyMdhx7B6ibnUm6VLWwXOu9uERscRDGRJK3sA9RNN+efq2Fvp3YvbXGOzBbFC4dFN4qB5XyaUtm44v7I47/flohYb6G+Xg94hxx8tsv2y0sqK3UKx6VKlSFLUXyr/AMBdfg0/7NqqzYnK6eW0t7bZUInljt4Flmc4ghbo1ypPw3HcPl3irT5Wf4C6/Bp/2TVVvJPnEtYLG3hgtrmRlhTUIbYkF9I1nORkls5PbVbtG5uKFMd2p4nHLkOZXWsa4+0VKRc27z9bal5NcntiRuhgHhoXew8d1MtqCewyuydjruJxMSjE43ZCoxkI7ssD4VLQ86NrnE6XFt4z27ov5QyB66KLHaEcyCSF1kQ8GRgyn1jt8KwVxd39N+K8YSODpDfgQPmpbWsj2V5m5Y8pNozPp2gZU7oihiT8jADek59NC9ewNobMinQxzxpKh+C6hh6d/A+NVJy25jhhpdmk7skwMc/m3O/8Vvb2VotmekFq6KT2inwj3f2/maafSdrqqarIFbTQsjFXUqykgqRggjcQQd4NSvJm3DTEnfpGR6eFap7wxpclWlubms2i38xhcYeT8zDOnHpIB9lK0ubiymWWJnhkU5VlOPl4Ed4O40ZVrJGGGGAIPYarG37pzGS29X0UolkU3kO5xCtPmy55Y7/Tb3eIrrgpG6OY/a/Ff7Xt7O4E/OdMF2PeluHk7jjje3VHykbu3hXl7a2xTCekhJ0g53cUPYc92e3sqytt85nlnJhllf6J6WK3k73APSB8dmpYyCfjA8MirOnUbUGJqxN3aVbSoaVUQfnzCANhRYtmI4u2PmX95qXteB7tRx6B1R81NbSErBGqkZ3e3eezu4+qn6LgADgKpa75J5lel7LtzTZTH6WDzOf1+ScbC2kbXaNtONys4hk7ikhxv9BwfUKtPleSL3ZhAz9EyD2wOPmyfVVM7YHvLHtGkj0hhR1z77TaKKz6NmSTpHdWUlWGlVGQRw3vVa6nN/bVBr7Q8AJ+qyfpHRFO5cR+YA+On0Vn4rOKpDkjz0XQZIrmLyrJABTqzfJ1X9ePTRTyi57LaEabZGuJcDO8CNSRwLjOsg7urkdzVsZWNwFWNiq+5T85o6cWWzh01zI3RdJnqRO3VyDjrsvE9gxxO8UIctudC66DyUlEnfJnMQI6JSN0AYscuB57DGCdPYabcxWyOl2i0rDdBEzDwd+oP9Jf2VEvbnu1u+rwE+O74p2nSk5rHPVshLaa0ijB0pa6QT24kckk9rEsWPiar22uWjdXQ4ZGDKe4qcg+0Vcn9oSwJS1mHANJGfxgrL+q1UtUHYtY1rJjyZOc9ZKkVBDivZ3JbbyXtnDcRndIgJHxW4MvpDAj1VK15w5kecdbKU2t0+m3lbKMT1YpOG/4qMMZPYQDwJNXJzjcpXtbPTbDVdXLCC3Ucdb7tY8FG/PDOnvq3Tag+Tsn94beuLsb4LFDawnO5pWJMrD0AlfQVrvzsya/7vtxjM1/C34kWWY4/GFEXIrkwuzrGK3BBKgtI/x5G3u2/szuGewCq9h28u1OUWuE6rewhkVWByryOdBYdmDkgHtEee2hcJgI+ob5eJm3h/DbL9utE2KGOX7Ygt+G++ssZ+/A7vZ7M0pR26qxqVKlSVJUVys/wF1+DT/smob5DOTsyzz9jQ/IgH7qNbq2WRGRxlXVlYd6sCCPYaELfmpto1CxTXsajcFS9lVQO4AHcK6kubKlSM7uNU7zj8srezuMbMAS7DZmkiOmPdxR416kzHtyDp788LPbmvgIwbm//Tpf96iTzA7M+LN+eP8AtSXta9pa4SCktZhMpnze86MW0AIpcRXIHmfBkxxKE/Kp3jxGcHVCcPMNs1GDJ5QrKQQyzkEEcCCBkGpP3LofsvaH6dJWNu/RZlSpioPwg7iJ8uSmNrwM0L86XNut9EZ7dQLpBndu6ZQPNPe/xT6juxikeTMmmZlbcSCMHjkHh89elvcuh+y9ofp0lRj8xGzy5dmuS5JYsZyWLHeSW05J8autn2Fe3oGhVfiG7LTl0T1tddhcMrgaGVU1KrjteZbZ6Z1Cd8/GuH3ejQV+Wu/uPbN+tSfpM/8APTncHfqWw/qyl/xHzH2VKFcjB4GmNpYIhK6F7WUkAnGd4ye75iKvn3H9m4+lSenymbP69anma2Z9ak/SZv56W2zcARiUat6SUKjmvNHMcSNDqNFRU1hpOuEBWHZwVvAjsPjTqGXUoYdvyd49Rq6vcZ2Z9ak/SZv561HMrsz6zJ+kzfz102TnCC5cp+ktKk8mnSIB1E5TxGXnxyVQWOzzPPDCoz0k0YO7PVDB3PoCqxrnz47dE20BCpytugU/dv129g0j1VcsfM1s1SGWOUMOBF1MCOziHrnLzI7LZizwyMx3km4mJJ7yS++kUtn4a7arjOEEAczEnyEKi2rtLv8AVxhsZAayvLcczLnSSMjBx2g8R6Kc7Lv+hk6RRl1GYz2K/Y/iV4jxA7q9Me4Xsn6w/wCfl/mrHuF7J+sP+fl/mq0VQvLzuSSSck7yTxJq7/7Plpi2uZMedKiZ+4TP/wCyjL3CtlfWH/PyfzV3g5mNmoMIky789W5mG/v3Nxqv2lZm8t3UA6JjPXQylsdhMqP51tj+UbKnAGWjAmXd9b3t/o1V5lr1unNbs8Lgws3eWnmYnPHJ6TfXL3INlfYaflyfz0zsnZ7rCkaRfiznSPqV2o/EZXk2irk9zkXdpJC+Un8nR44ROC4iWQjVpIYEHAxnO4EjhXof3Htk/Yafly/z1j3Hdk/YafnJf56tk2qC5Uc7e0L9DHLKI4mGGjiXQrDuY5LMPAnHhVuc0vJI2dgGkXE0+JH3bwuPe1PoBzjvY91EPuObJ+w1/OS/z11PNRs37HP6RP8A1KElwkKQ0+FCfOQPebXPD+8LP9c1N+5Lsz7HP6RP/UraDmp2ajq6251IyupM8xwynIODIQcEV2UgU4MospVnFKuJ1f/Z"/>
          <p:cNvSpPr>
            <a:spLocks noChangeAspect="1" noChangeArrowheads="1"/>
          </p:cNvSpPr>
          <p:nvPr/>
        </p:nvSpPr>
        <p:spPr bwMode="auto">
          <a:xfrm>
            <a:off x="84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/>
          </a:p>
        </p:txBody>
      </p:sp>
      <p:sp>
        <p:nvSpPr>
          <p:cNvPr id="5126" name="AutoShape 4" descr="data:image/jpeg;base64,/9j/4AAQSkZJRgABAQAAAQABAAD/2wCEAAkGBhQSEBUUEBQWFBUWFRUXGBgXFBkXGBcYFxcXFxoaHBYXHCYeFxkjGhUYHy8gJCcpLSwsGR4xNTAqNSYrLCkBCQoKDgwOGg8PGiwlHyQqLSotLC8qLCoqLiwsLCosLCwsLCwtLTAvLC0pLCwsLSwsLCosLiwsKSwsLiopLCwpLP/AABEIAN8A4gMBIgACEQEDEQH/xAAcAAABBAMBAAAAAAAAAAAAAAAGAAQFBwECAwj/xABVEAACAQMBAwcFBhMGBQMFAAABAgMABBESBSExBgcTIkFRYRQycYGRFyNCUqGxJDM1U1RicnN0gpKTlLKzwcLS0wgVNIOi0SVDY3WjVWXxFkS0w+H/xAAbAQABBQEBAAAAAAAAAAAAAAAAAgMEBQYBB//EADkRAAEDAgMFBAgFBAMAAAAAAAEAAhEDBBIhMQVBUWFxExSBkQYVIjKhscHRI0JS4fAWM8LxU4KS/9oADAMBAAIRAxEAPwC2uVfKNLC0e5kRnVCgKpjUdbqgxkgcWoMXnpBOP7uvPYg+dqleeT6jT/d2/wD+RFQORUijSFSZUK6uTRiBqiYc8f8A7fd/+L+etvdh/wDb7v2xfz0I3d4kS6pXVF72OP8A5NQbcuICcRLLMftIyfnwfkp00KbdSozbys4SGqyvdiH/AKfd/wDi+fpKx7si/wDp957Iv56rj/6qYb2srtR2noju313teVls7aS5jb4sq6D8u75a52NPiu98rbmg9M/kj/3Z07dn3v5EZ/jrPuzp9gXv5Ef9ShcUsUvureKb9YP/AEhFXuyp9gXv5EX9Sl7s0f2BffkRf1KFcUsV3ureKPWL+ARV7ssf2BffkRf1Kz7skf2Bffm4v6tCmKVHdW8UesX8Aiwc8cf2Bffm4v6tZHPHF9g335uL+rQlilijureKPWL+ARb7ssOf8Ff/AJmP+rSPPNB9h3/5hP6tCWKWKO6t4o9Yv/SEW+7NB9h3/wCYT+pXK558rSNdUlteoucZaBAMns+mcaF8U75ueT4vb2S8mGqG1cxW6HgZQBrkI7cZAHp71qNcsZQZiJUm2uX1nxAhFcG09p3w1wKmzoDvVpo+muXHf0WQkQ8GJPCuy7A2ih1JtRnI+DNaQsh9Ij0MPU1FwSkUqnea7s2mFZ5IM2ry+msI87QtWfeAstr14nJOAGEhDQk5G46h3Maj7fnqjJ69hfL6Ilb+MUdXlikiMkih0YFWVhkMDuIIPEVTlzs02t1LasSwj0vEzb2aF86cntKsrJnt0g9tSrGoaruzq5H5qLdVHUm42iQjL3Y7f7Fvv0cf1Kz7sVv9i336OP56DqVW/dG8VW+sX/pCMfditvsa+/Rh/PWo557X7Hvf0U/zUIUqO6Dij1i79IRh7s1p9Yvf0Vv96cbM527OaeOHRcRtK4RDLAUUueC6sneaB6at/jdnfh8H8VNvtg1pMp2jfGo8NjVXxSrArNQ1aIJ55h/wW48DAfZPF8tVxe38hcQWqdJORnf5kSn4Uh7B3DifnsvnhhLbEuwPixn1LLGx+QGh/Y+yUt49KZJJ1O5852PFmPf4cANwqdaMLpAWc29fNtGsMS4zA3btfsoLZvN/HqEl6xupft/pa+Cx8Men2UUxQqowgCjuUAD2CtqVWrabWaBed3F5WuTNVxPyHQaBKoflDNZadN8YcEbhJpz6R8L1im/KrbcsZitrNdd3ctoiHxR2ufAeO7cTwBoj5L8zdpCvSXyi9uW3yPLlk1cSFQ7seLZPoziolxchhwgSVf7G2HUumiu5xa3dGp+yraGzihYtsy5W4j4tamQM4XvhJOcj4vb35qYtblZEDocqwyP9iOwjgRVi7Z5qtm3IGbZImHmvAOhZT39TAJ9INVnt3kxdbHeRm1XdrIQVl3Bo5D1QJc7gGOkGTgTvOCcVEZcCYIha51hUa33sR4nXx49deq5bNgMQUDfFJJcqn2rwynKD7UoykDs0v6pKpHlTsM2WzNnQ4Mk3letujUuzySRTvKFA3tktgbuGOFb7M5v764Gq4kWxj46VAlnI8WPvce7u1EV1lcBuaXWs3Of7PDNRdYpvtGx2epKWjXt+6nDSm8aKAEcR0qrh/wDLVvSKhbm7FmweaYqjZAgUyTZ8Q8rFhjv3CnG1pzjJMPtcOQdJ4IipVGbI5SwXJxE3W46GGlvZwPqNShHdTwcCJCiuYWmHCFitTIAQCRk5wO04xn2ZHtrls2UvDGzecUUn0kDPy1wgTXcu/ZGoiHpPXf54x6jRKMOs7k9NGXMxGBsa3IGCxmLeLdNIDnx3D2UHO2ASewE+zfRXzTM0VusEmB0qC8hwDp6K4wxQHtaN2wfB0PbVbtEYg3qrTZv5vBECi7mlnVLiOKNJggxb6pdPRROcO0mjOXOCUPDtpcntsCOJLe7cJcRKqN0jY6XSMCVGb6YrgaiRkgkg4IrvybmBhlnZgFlmllDHcOjU9GjZJ80xxK2eGDURyo2/BdWc8cCyXGVIylrLLGwz1gsgQoxK5AIO7Oc1HGitEXZBGRvB3giqv5y0C7RtGGMvBcq3oRomX5WPtqzsgAADA7BwwPRVNcodsC82pJJGcw2yG3RuxpC2qUg9oGAufCmKAxXTcO7VM3RAoula4pVnFLFaSVmlilis4pYolCximzf4zZ/4fB/FTrFNyPoyw/D7f+Kmq3uFSLX+63qrzFZrArNVK0aFedI42PefeT+stQi8Kmedb6jXn3k/rLUMnAeirOw/N4fVYf0u0o/9v8Vmhrlfy5isV0/TJiMrGDjA72PwR8p+Wn/KjlAtnbPM+8jci/Gc8B6O0+ANefb69eaRpJWLO5JYntJ+YeFPXVx2fst1VbsLY4vCatb3B8T9l6C5lLJ7t5tqXQUu3vEIA3Ii730g8MkgZ47m76tqhjmz2Z5Psizjxg9Crn7qX3w/K9N+U1xJeXQ2dbu0aaBLdypuZYmJCQo3wZJCG39iqTvzVOSSZK9HYxtNoYwQBoFI33L2whkMct5Arg4KmVcg9xwd3rqRguoLuE6GiuIXBU6WWRGB3EHGQR2EVrsvYFvbRiO3hjiQDGFQD2nixPaTkmonaHIxFfp9n6bW5Hai6YpvtJ413Op+MOsvEHdg8S1jZNkLS4WBxqiIYWkjDJiBwXttR3kYUMh4lVKnzASw5e7JvrxTDaiMQr9MWSRozcbs6QUVsRjtBxqO49UdaZ2ffJf27K6tFKjBZYyevBMhDjBIwcHS6tjDAqeBxU5QuESqIuvK7Xde2MsKAfTIsTRKB2kx+YPTRRzWcmI5nk2lMokZnaO2JGQkMZ061z2swbfxwN3E1ZxqE5JBY9nxEnChGdmJAxlmdiT6zvpx1VzhBTNO3ZTdiaofnC5uo76IyQARXkY1RSrhSSvBHI4qeG/h6Mg11sTaJmiy66JUYxyodxSRDhhjs76tOPlyvRiaS3njtWwVuGCsuk5Id0RjJFGRg6mUAAjVpoD5a7NFvtZZY8dFfxFt3AzQ4JII3daNgfE5NLoPwujimrykHsxbwmkMAVQq8FAA9AGKxDAFBA7WZj6WJJ+eu2KVWKo1C8o7twgihwZZA+BnrFURnYDG/LBSo9NGvJy+WKzFrPIYraVcWt0DuWKXrdA0h+lSBSVRzuI046y4IbY2pmu51ZhH1oUikxnop0HSQlvtZOkdRwBwV4kZL7fbAtdUfRkI2S9qcFomPnGAHqz27HLaQcgk4G8oIFY4zCtrf8JoRRc7HjwGu1zbw4WG3jRpY1VcBJHRFJkbABAIKoMcTlq5XHObs5Bvuo927SAzODv3aFUsDu4Y7u+q4u+UXSkQ7LaaBBJ766NLFHGB5yJGxAEh3DAUAZzx4dbSzWMHTnLMWZmZmZmPFmZiSx8TTBtHVdXQOSdqXraY0zUlyj5fT3qmGxWS2hYEPcSDTIy9oijzlc/HbHhg1FWNisMaxxjCqMD/AHJ7SadUsVNt7anQEN81WV7h9Y56cFpiliuTzMZooIYzLNMWCLqCjCLqZmY+aoHgT4V3voZbeRY7uIwu/mHIeOTHYkg3FvtSA3hT/aNnDOabFF5bjAyWuKWK3xWMUtNLXFcf/u7D8Ot/nanGK4EfRdh+HW/8VN1fcKftv7requ8VmsCs1VLRIS51z/wa8+9fxLUOnAeipjnY+ot596/iWhbbFm7xAwsVkQqyEEAnHnL1gVwy5G8YzjuqxsTAcen1WM9KWB7qDSYkuz/868lVvO1t0y3YgU9SEb/F2AJ9gwPbQ5yf5LTXgmaEdSGMvIx3AdiqD2ux3Be3B7qsG05l5dpN5VBewSRTOzMxR1kUk5ZTEMgOM+bq9eN9WrHyKg2fseW3hBbCF2cjrSOCDqOPQAB2AAVCqPxvLlqLK2FtbspDcPjv+KL7WARxqg4IqqPQox2+ihbm3iEkU94d7XlzLKDxPRIxihXPcETI+6qe5RXvQ2dxLw6OCZ/yUZuz0Vx5I2XQ7PtY8Y0W8KkHjkRrnPjnNNqWpelSpUIQxyljNrMt/H5qgR3aj4cGd0mPjQsdWfiGQd1EwNazQh1KuAysCCCMggjBBHaCKguR0pSOS1diz2j9FknLNEQHgYntPRMqk/GRqEIgoa5dKIdj3gj6oFtMB4BlION/iaJagOX1vr2VerxJtZ8ekRsR8ooQpuKFQgUAaQoAGN2MYxjuxVM8v9nPYz2sIBa0a6V7bdnoCysksGexDrV0HZpYcBuuHZlz0kMbg5Dxo2e/UoP76ieXHJzy2xlhXdJgPE3xZYzqQ+G8YPgxroMGUlwxNIVc4pYpnsXaPTwJJjDEYYfFdThh4bwfkp9irQGc1nC0gwUzktSshki06mQxyI41RTRnfoceB3hhvHiN1M7uznuPe5X0QdqCTpmbwEroGRfWW8RUxilik4BMpwVXAQmsNtHCmECxou/dhVHiT+80yN3LMR5OAkfbK44j/pxnefumwO4Gnr7ODNqkOvByqnzF8dPBm8TnwxTnFdSZAz1K1xSxWIZ1fOhlbBwdJBwe7d21vilSkQs8kUzt2DPwbS4Yeksq/NVncp+T0d7ayQS7gw6rDjG43o69zKd/tHbVa8iV1beXHwLGQn8aVQKt+q6r75V9bD8JqobYF47xlZvp0LvDL93GcE+vj7aksU32lB0e3NoxqMB+gmHpeMaj62JrpZ3HSIGxjiCO5lJVh6mBFTaTsTQqi4p4KhA0XTFcdP0VY/h1v87U5xXA/wCKsfw63/irtX3CuW/91vVXWKVYFZqsWgQjzs/UW8+9fxrQ1tG90ppXGtkJGWVFQYwZHdurHGpIyx8AASQKJedn6i3n3r+NaEbfk8rF5Jz0rvw1DqouCFCIdwwpPWO/JY7smp9nihwby+qyfpF2IdRfWmBiyGp93yHFaczvJiwjlk8nu5bqeLSZGjMkdspJwqgAgTcDvbIOOAq2rq2EkbI3mupU444YYPz1XPMJsboNnSMcFpLmXrA8VjxGPVlW9tWXUBasGRKGuciXTsi9OcfQ0q/lLp+XOPXRDbxhUVRwAAHoAxQ9zlQa9kXoxn6HdvyRq+TTmiONsgEdoFC6tqVRPKvbfkdlPcceiiZgDwLYwo9BYgV5K/8Aq+88q8q8ol6fVq16zn0Y4aezTjGN2MUIXsuh2+952nBL8C5ja3f75HqmhJ3/ABfKBw7Vptza8thtOxWUgLKh0TKOAcAHI+1YHI7t434zT3lsmLJ5QMtblLlf8hxIR60Vl9DGhCnq53EIdGVuDAqfQRg/PWyOCARvBGR6K2oQhnm6vg2zbVCw6SOFY2XPWBhJhOV4jrRkUTV5X5fvLs3b88lsxRhKJkI3D30CQqR2rliCOBFelOTG3VvbOG5j3CVA2Pingy+pgR6qEKqtqWRtdsXUGMJOBdxfj9WUflgnFOcVK87NrputnXAwPfZYGPeJUyo9qH21G4qbRdLVUXjIqTxWmKWK3xSxT0qHC4yISCAdJ7wAceo7qYvsGN/puuXwkclfyBhPkqUxSxXNV0EjRcIbdUUKihVHAKAAPUN1b4rpiozlFtYW1s8vwgMIO923KPHfv9ANdJgIDS4wFO809t0m0NoXGNydDbIezqgtIPUdPtq06FubXkybHZ0UcmelfMsuePSSYLD1DC+qimq1xkytAxuFoaqU28dXKG+3blht1PiSiNWuzl3yj/rP8oVvnb5aa7FufKLq/uuImumVD3pF1V+Q/JT3ZS5Rm+PJI49BYhf9KiptLJoVRcmajvBOcU3fAubEn7Ot/lLCneKjtqfTbL/uFn+0pdQ+yU1QH4jequ8UqVKq5XyEedn6i3n3r+NagZpNMLN3Rk+xc1P865/4NeZ+tfxLUBo1Q4G/VHjv4r8tWNj+b+cVi/SqJoTxP+Kl+Zn6h2niJT/5pKNaA+ZGfVsWBTjMbTIR2giVzv7j1qPKrltEw29YdPazwn/mwyx/loV/fXDklfdNYWsvx7eFj6Si5G7uORUtQ5yJHRxz2x421zMg+9ynyiL1BJgv4poQmPO9CW2JeBc5EatuzwWRGPDswDXk2vaXKPZXlNnPB9dhkQeBZSAfUcGvGE0RVirDDKSCDxBBwR7aEK0/7PG3TFtCS3OdM8ROM7g8XWBx9yXHsr0RdW4kRkcZV1Kkd4YYPyGvKXNBIRtuzx8dh7Y3H769ZUIULyLnLbPt9XnLEqNvz1o/e24785Q8amqheSSaYGXGNNzdgejymUg+w1IXu1IYcdNLHHnhrdUz6NRGaEKiv7SGxdNzb3I4SRtE33UZ1DPpWT/TRb/Z3v8AXst4yfpVw4HoZUcfKWp3zzbPjvtjySQOkht2WYFGDDAyr71PxWY/i1Ff2dbYx7OuJXOFec4J3DCIuTnuyceqhCIed+LNrakY6t/bHJ7M61/fUDprbnK5dW9wsdtY6ryRLiKVxApdQsepsdKOqCWC8M7s0PLYbWuN/vFmp7D75J8xGfZSXX1C2H4rwPn5KPVtKtdwwBT2mlpqEHN1O++baVw33A0D9b91dByCuIhm32hNkfBmUSKfTv3D1Gof9RWMxi+B+yPU1xEqX00tNRuzNoy9Ibe8QRzhdQKnMcqDcXQ+B4qd4z7JbTV3TqsqtD2GQd6q6lJ1Nxa4QVzxUXsHZP8Aee2FQ77axxJJ2q8xPUQ9+Mb/ALlh2105SbW8mtpJfhAYQd7tuX5d/qNHvNhyU8g2fGjj36X36Ynj0j78H7kYX0gntpFZ2UKVaUpOMotof5fbf8i2dcTg4ZYyE++P1E/1MD6qIKrbnWm6eezsx5oY3U33EXVjB8Gdj+T4VGAkwrBzg0ElDOwtlGGzjiHVbo957nYZY+JyfkqRhgCqFXcFAA9AGBUdfcrLWI4aZWbONEfvjE92Ezj103k5TyAFxs++MY4v5OQBuznB7PXU3G1uUqn7Ko/OFOYqN2uvvll/3Cz/AGortsbbkN0muBtWOIO5lPcy9nzVptlffLPP/qFn+1FDzLSik0ioAeKuqlSpVBV0hPnVXOxrz7yfkZTUDZn3tM8dC/qip/nUTOxrz7yT7CD+6q25K8oOhZbK7bDhVMEh3CaIgaN54OBux4d/GfZPDXEHesp6T2lStRa+mJwzI3wYz8ETcgdpLYttKKXdGji8TA3lJgQwA7SHjCgd5HfVkWjOUUygK5GWUHIUn4Oe3HDPbjOBwqp+UVuA0EoOki4to3OB1onuYWKnPZrRG9R7zUtebdk2hLIEdo7KN2jXo2KPcshw7NIu8QhgVCqRqwSTjdVftOtTsgalTT77lcbBruv7Zkaj2T4b0ey7WhVtLSxq2cYMig544wTxxUTN7ztFJB5l3H0TcMdLCHkjPHfqjMo/EWg8clLPGPJYMfeUPykZprdcliiYsZmtsOjhPpkGtGDqRGx97OoDrIR25zwrO0vSK3e6Hgt56/JaN1g8CQZVt15p58OQr2t611Eh8nuDrJAOElPnqT2aj1h6SOyrgtOccoAt7aTxP2vChuIT4ho+uPQyg+mutxzkbPlUoRLMDuKeRTsD4ENHjj31esuKTxia4EdVCNNwMEKneYHky820fKSD0VsrHVjcZHUoq+nSzN4YHeK9DbV2xDbR9JcOEXOBnJLE8FVRlnY9iqCTQXDyll0dHs6zWyi+PMirjPEpbRHj25dl9BrhBssCTpZWeebGOllOWAPEIoAWJfBAPHNVV5tq3txDTidwGniVJpWb6mZyCzFtC5kV1jLWsLyyyZAHlLiRmbfnKwDrY+E27ih3U2Xkzagl2hR24tJKOlc95Mkupj7akpdWOpjPZnOPYONMpNkLIczsZftG3RD/ACxub8fVWRr7Rr3JxVHkDgP58yrVluymIaFAX+z7ebWtjbgyMrIZoT5PGoYFSGljHvoxxRQ478U8tOSAMKRXUhljjACwIOitlIOc9EpzI2cnU5OSTwoiVcYA7NwFQ20eVcMbmNNU8w/5cQ1EfdtnRH+MR6K7TvbpzeyoF0dZPnuHSEGjTnE4CVKWtokahIkVFHBVUKB6hTfaW24LcZnlSPuDN1j6FHWPqFQU81zPnpJOgQ/AhPvmO5pzw/EUemtLPY8MRLJGNR4ues59Ltlj7aaFuwGarpPAfc/QFTWUKjtBA5/b/ScNy6jP0m3uph3rDoHtkK5pxs3lhFLIsTxywSPnSsyaQ5HYrqSpOOzNaU0e1MkiO46OC3kEryP1ctGDgLn4IJyWO7dgZycOilQcCMMc5z5cjnuhcq0TSbixZ8ITrlWR0tljz/KSB36DFJ0nqwB7BTrFQmzJze3JuyCIIw0dsCMatW6SbH22NI8KIAlb7Yts+2tGsqa69JWH2nVbVrkt3ZKDtdn+W7atrc74rZfKpR3sDiNSPuipx3MaMNo8rLu7ne22MiaYyUmvJd8KN2rEo+muN+ewEb+OaCORUsjwXs0JK3G0L0WcLdscaKWeQdwSIsc96Crl2PsmO1gjggXTHGoVR4d57yTkk9pJqY4yZT9JuBgCDo+a2R+td7Uv5ZN2+OboEB+1jUHHtqP2lzTy9J0vTDaGFVejvi+SqliAJoiMHLt5yMMmrNpUlOIBtNtx2hENrseWO4K56OOOCNDjcSLjUFkXLDeuSM7wOFOoLzbcraugsrVPiSySTSegtFhR6fno0xWruACSQABkk7gAO3NCFT/LrYQSNtq2cYhuIJCl7Cp6kiggOdwGTvVw2BlWDEAimW0rkSHZ7p5r31kw78M+oeup7be2wdhbTum3JdyTdDkecjBLaMgH4wj1+g5oXFqYoNlIw6y3lgD4HO//AGp1hOEhRqrRjad8q+aVKlTSkoX5z1J2Pe4+sOfZgn5KB7vk7Dd2kSTrkdHGVYbmQ6F3q3Z8xo/5w/qTffgs/wCzahXZo94i+9x/qCnGKLcSIIVbcrPK9n23RyTrcwSHQokBEqYBYEMD8HAIOTvxuo75CsDs2104x0S8DnrZIb16s1X3PNtUGSG3U70BdvAvgKPTgE/jCufNVy1EDeSznEbtmNidyOcDSe5W7+w+kkUW37epc2/sZ4TMclN2UKdBxIAGLWMs+KsKPlb0sxjtYjLjV12dYkbQcN0ZbJlwdxKjA76mrWR2XMiaGydwcP69QA+am52JD0Kw6Pe0ACAEgoRwKuDqVh8YHNQEW2bq1maCdfKUA1RuuFmaPhkqcJIykhTgqd6nB1Vi+yp1wRQABHE5kcZmOogcpWhBc0+1nPBFtZzUNByvtGODOiN2rLmJh+LJg0//AL0h+ux/nF/3qI6hVbk5p8inMbeKc0qh77lhZw/TLmIeAcMfYmTULNzhmUY2fbST/wDUcdFEPW28+jdT1Oxr1Mw0gcTkPMpJqtmAZPAZlGVDm0eXduj9FBquZviQjVj7qTzVHecnFQMuxrm637QuDp+sQe9x+hm4v6/bUvYbNjgTRCiovcBx9J4k+JqU22oUvfOI8BkPPU+EdU8yhVqa+yPj5fzomksV1df4qToYz/yICRkd0k3nN4hcCn1pZpEoSJFRR2KMD/8Ap8a7VpbDXPvIEcKiSQ5wNRzoBPcArOfQnfSzULxGjRnA0/c7s81LwU7duIDPjvTuKwduzHp/240rowQDNxMiYGcMwX5Ccn1CmzWT3iK8ssscTjUkUTdHlD5pkcdZmIwcAgDON+MnW15D2Ue9bdGPe+ZD7XJq6tvR+rUaHVX4Z3ASfNZ6428ASGBM5OcO2BKWUUt1J2CKMhc+LsOHjg02Gw7m+cPtIhIgQVtY26pI4GRvhHw+ai2K3VRpRQoHYoAHsFb6avrPY9tanG0S7ic1R3G0q1cRoFxWMAAAYA3ADcAB2Y7BWJBuPoNdiK0hdXVWU5VgCD3qwyD6wauJVZCbcy2ytVlZzEdWNb385LOq58SEjI/GNWlVb8xcmmwngPnQXc0ZHh1SO3hvPsqyKiK5Sod21ypjtr2CKaWOKN4bh3MjKgyjQKnWYjf133du/uohZsDJoV2RsdLuWe7uokkSXTHAkiK4FvFq0vhhu6V2eT7kx0IWu0+dbZkAOq7jcj4MRMpJ7hoBGfXUHrvNtkI8Mljs3OX1nTcXQ7E0j6XEe3vHAns7819jAj30PQwrNb30wGmJQwikbXF1gM6cZA7goHYKJOW21ZILRvJxm4lZYIBnHvsp0g57NI1OfBDQhCV/Ypte/W0QD+7tnkdKFyqy3AUqsKlcYWMccd+O0GoLlvyblsbuw0yGSza/tiDKcvA6vnSZOLRlScFskad577Q5J8mo7C0jt4t+kZZu13O93PiT7BgdlQnPDArbFute7SqMp7mWRNOPEnd66JXCAdUZ5pU22dIWhjZuJjQn0lQTSoXVD84n1JvvwWf9Q0AbX5TxWNjHJIcsYkEaZ3u2hd3go7T2enAo+5xfqTffgs36hrz+/NttK8ZZJ3jwUTSzS5CpgaQFUHAA7MUppjRNVGgxKB9pbQeeV5ZTl3YsT4nu7gOAHcKbVcVlzXWtjE9xev5R0Ss5XGmPcNwxnLEnAGSBv4UDclOSku07pmPUj1FpXA3Lk50qOGo9g7Bv7K5C6HiMtEec33KicWkZvR7wX6KOcneCMBRJ9oTlQ/eMHsNF3KHZZmizHumiOuIn4wGCh+1cZU+kHsp4djReT+T6B0Ojo9HZpxjHp7c9++oPkvtB0kksbg5lgAMbHjNAfMf7oDCn/wCayW2dm9ge90Bp7w3denFWlhedp+E/wTaIx3MSsyKysM6XUNpPAqQRuIIIPiKhdr8hYH60McaOBw09RvAgeafth6wanLmDye8ZOEdxmVO4Sj6av4wIk/Lp1VU2u+i4OpOMHMdOHhotRTDKzQ5wEjlvVZCxRXKmMRyJxUqAcH9ZT2EeFEfI67Iklh+DgSr4ajpYejIB9ZqY23sNbhN/VkXejgb1Pd4qe0fvqD5I2UouZGlQpojERzwL69XVPwlwM5+2FWT7htxbuJ1A05zuUp9VpYGFoDpEECAREHoY147uRdSpUqokJVF3zn+75yPOubjoV79LSLbfqo59dSFxOERnbgqlj6FGf3Uwnj+pNsRli4nf/KjMh/1v8lWFhS7SqxvFw8hJPyCqdqVMFI9D9kXiMAYHAbh6BwrOmuumlpr0SV59C5aaWmuumlpoRC5BaiuTS4tY0PGMNEfTEzR/wZqZ01H2sfR3EifBl99X7oYWQfqP+O3dRK7GSb83TmDbd/AdyzxRXKjxU6HI3/Gc+yrUqqLlug2xs6fgJGltX4bxIhMY/L31a9Mu1VhSMtCb31isyaJMlCRqXOAwHwWxxU9q8DwOQSC4pUqSnEH8oeSU4vBf7NdEuNAjmjkyIriMcAzKMrIOxt/ADgN+uwb2e8vmN3EkBssARLKZiZJ41IkL6VUARl1AGT12zjdkmsbss8sb41I27xRxlG/WX0oaEk2j5Jt6SOXdHfwxNEx3DpoAUaPPeUwfUo7aEI5qpOdjlCl1eW2yVZhHJPB5U6jOnW3vcXgSet4dXxo25e8qTZWuYgHuJnWGBD2yPwJ+1UZY+gDtqtzyeFqlpqbpJn2lZyTSnzpJGl3nPcMnHr7TXQJSHPAIHFXWiAAAbgAAB3AUq2pVxLQ7zifUm+/BZ/1DUFshfoeH71F+otTvOJ9Sb78Fn/UNQuxh9DQ/eYv1FpTUxW3KK5Vcm2vVSFn6ODVql0+e+nzUGRhVzkk794G6pPZuyo7eJYoECIvAD5STxJPaTT7FLFLUfdC56aFuXGy3Cx3luMz2pLY+uQn6Yh9WSPX2mix0JBwcHBwcZwe/B4002beGRWVxiSM6JB2ZwCGHejAhh4HHEGkva17S12hXWEsIcNygdoKL6ySa23vhZoSfjgeYe7ILRn0nuprY3iyxq6Zww4HiDwKkdhBBB8RWbK2/u66MJ3Wly5aE9kUx86InsDcV9nGt9qbKeGR5rdDIjnVLEuNQbtkjz5xIHWTdk7xvyD57cWxtqpt3dWHiDu/m+eK2ljdhwx7jryK3pVHwcoLd9wlVWHFXPRuD3FHwR7KdveIBkugHeWAHtzUY0ntMFp8lcCoxwkELrSqNblHb50rKsjfFjzKx/FjBNOI4Lqb6XGLdD8ObBf8AFgU8fuyPRSjRc3N+Q55f78E264pt3z0zXLaMfTOlsvGUgyY+DApBcnu1eYO8t4Gu+z28o21K6nK2kAi8OklYs3sAI9VNNr7VSw+h7IGe+nI4nU5J4PIdwUAZwu4DuAyaIuR3JryO20O2uV2Mkz8dUjcd54gcB6z21otjWpc4Vo9kA4Z3k6nplAWX2tdY5bvPwCmNNLTXXTS01qlnIXLTS01101jTQiEzmuQskaEfTNYB7AVXVj1gH2Vrf2hdQUwHQ6kJ4agCMH7VgSp8Gz2Utr2xMYZBl4nWRR8bTnUvpZC6+kincThlDKcqwBB7wRkH2UIhC/LJy1iLiNTrt5YrgA7mUwyDWD4gawfRVs21wsiK6HKsoZT3hhkH2Gg6aAMpVhlWBBB4EEYI9GK7c3N7pheydsvZt0Y72gI1Qt+QQh8UNIcpNE7kX0qVKkKQoi8l0X0HHEscsZ4YymmRPYOl9prpt/k7Bew9FcpqXIZSCVZGHB0cb1Yd4phth9e0rKNcZjFxcP3hRH0C9u7LTbu/Se6iKhCq2bZIXapjknnujbW0TRmdlYxmZpFbGhVyxREyzZY541nlIm+z8NoWX7UD99cNj3Rn2xtSUb0WSGBd+d8KsrfLn2095SL/AIT/ALhZftlpwe6orv7isulSpU2pSH+cBc7KvsfYs/7NjUByZH0FbbsfQ8O7/LWiDl/9Sr78EuP2bVA8l2LWNsTvzbwn/wAa0oJmroFIYpYrfFLFKUdaYrgbIdKJBubTpOPhLxAP3JyQezLd5p1pqP5QbXW0tZZ33iNC2O88FX1sQPXQugIT50uVFtDayW0pLyyp1UXGV7VdidygMAe89nfW2wZ71LC3uFja/gkiU5jx5TGQMMrId0wDAgMvW3bxVEX1880rSSsWd2LMT2k/ur1TzWWfQWclrnItrqaNT3oxWZD61mFQrq1pXTcNVsqfQe6jm0oHl5Z7Nm6t1pRxuKXMBDL4dZSB7a5i+2Ku8eRd/wBLQndjs01c91YRyDEsaOPtlDfOKajk7bZz5PDn7yn8tVPqKmMmVHgcJ/ZTO+u3tCqq35dWmCtlFLORu021sxHo4AVAycu57u7NlEU2e2oozzZaXUDgooA0q/ge0bjmvQKRBRhQAPAY+avI/OLYsl/NN8G4muZEPgtzNERnvBjJ9Yp+jsW1pOxEFx5mf2Tb7uq4QDHRXfyY5EwWWWTVJM+dc0hzI2d53/BGewesmp/FA3NRy0N5bmKdszw6Rkne8Z3K3iwPVJ7er2mjzFXY0yVS4Gc1pilit8UtNdSVpilprfFLFCIWmmuFvZhC2k9VjnT2KTktjuBJzjvz306xSxQhaaajObmaG8e6uY9Q0XhVHBwSq29ujg486NigOk9yncQMOduTmO1nccUhlYelUYj5qFP7Nlzm0uk+LMjflJj+CklP0hvVuXUxRCyo0hA3IpUM3gC5C59JFQc+3bx+rb2DqxHn3M0Uca57xC8jtjuAGe8URUqSn1DcneT5t+kklfpriYhpZdOkHAwqIvwIlG5VyeJJJJNacs+VCbPspbh8ZUYjXteQ7kUDicnj3AE9lSF/HOcdBJEm456SJpN/ZjTImKrG1iNztNzeym6aEyC2JURxI0LIk+mEEjUHdcMSTj0ChcJgSnXILYL2tkom+nSs00ueOuTfg+IGAfHNOeUq/wCF/D7L9utTumoXlON1r/3Cyz+eH76XuUVubpViUqVKkKWonlagOz7oEZBtp8j/AC2oY5JD/h9p2/Q0H7JaKOVX+Auvwef9m1DPJAf8PtPwaD9ktKCZq6KUxSxW2Kgtqct7K3OmW4TXw0Iekcnu0x5OT411MxKm8UG87Mo/uuaMHLuFYKBklY5EZ2wOCgDex3bwOJFPE27d3QPkls1tHjfcXg0aR2lbcHUx7ixC99AnKbnAtrYtBbny1pCFu7mQhukj4NFHjqquCcaeqvZk5NVtXaDS7sqHtu3xoBzOnQap9lE6uyVSVd/MtzoRJrtr6QI7mPo5W3K2iNIVRm7G0xrhjxxvOeNL3sSrIwjfWgJ0tgjUvYSDwOOI781wqcDKdXuOlXmHkFz0XNhpimzc2w3BWPXjH2jnsHxTu7sV6E5L8sbXaEXSWkofGNSnc6E9jId49PA43E11Cmq898t9jdPsEXQB1QX95neDiOa5cEfl6OHee/NehKrDbXJqSHk1eRTgB83MxCkMB9EGVcHfnqgHPEZ7xQheeNlXYSTreYwKP24VvhDxU4YeKiizkjzg33TRW5vCqOwQPLGs2gscDz+tjOBx3ChrYeyxM5L+avHxJ4Cpn+5YZUyilD2EZz7DxHbUWtcNZLZPXgri02LXu6faMjOYBOZjWFdo5JXsu662i2g8VtoEgY8P+blmHbwxxrfYTGG6uLNixWMRzQFmLN0MmQVLMSzaJFYZJO5hWvN3yyF5CYpercwBVkGfPGMCVfBsb+4+kVnbh6Pa9k+Pp0N1Ax+5CTKParVlNmbQvPWXYXTpyI3AcQRHGFXXFAMYREEIgxSxW2KzitwqtaYpYrbTSxQuoW5ebbWGJICATdmSAZ+CGjYFsdp1Mgx9tQh/ZrvwLi7h7XijkG/62xU7v80eyofnh5Rlr6DogdNuW0ucaXkVxr0juVkCk96sOymXNTtZbbb8ek4jleSEY4FZc9H/AKtFImVIYIC9RUqVKhOJntnaa29vLO/mxRvIfxVLY9eMVVc1q1rabFuJSeke5bpSdx1bQV5HyMdhx7B6ibnUm6VLWwXOu9uERscRDGRJK3sA9RNN+efq2Fvp3YvbXGOzBbFC4dFN4qB5XyaUtm44v7I47/flohYb6G+Xg94hxx8tsv2y0sqK3UKx6VKlSFLUXyr/AMBdfg0/7NqqzYnK6eW0t7bZUInljt4Flmc4ghbo1ypPw3HcPl3irT5Wf4C6/Bp/2TVVvJPnEtYLG3hgtrmRlhTUIbYkF9I1nORkls5PbVbtG5uKFMd2p4nHLkOZXWsa4+0VKRc27z9bal5NcntiRuhgHhoXew8d1MtqCewyuydjruJxMSjE43ZCoxkI7ssD4VLQ86NrnE6XFt4z27ov5QyB66KLHaEcyCSF1kQ8GRgyn1jt8KwVxd39N+K8YSODpDfgQPmpbWsj2V5m5Y8pNozPp2gZU7oihiT8jADek59NC9ewNobMinQxzxpKh+C6hh6d/A+NVJy25jhhpdmk7skwMc/m3O/8Vvb2VotmekFq6KT2inwj3f2/maafSdrqqarIFbTQsjFXUqykgqRggjcQQd4NSvJm3DTEnfpGR6eFap7wxpclWlubms2i38xhcYeT8zDOnHpIB9lK0ubiymWWJnhkU5VlOPl4Ed4O40ZVrJGGGGAIPYarG37pzGS29X0UolkU3kO5xCtPmy55Y7/Tb3eIrrgpG6OY/a/Ff7Xt7O4E/OdMF2PeluHk7jjje3VHykbu3hXl7a2xTCekhJ0g53cUPYc92e3sqytt85nlnJhllf6J6WK3k73APSB8dmpYyCfjA8MirOnUbUGJqxN3aVbSoaVUQfnzCANhRYtmI4u2PmX95qXteB7tRx6B1R81NbSErBGqkZ3e3eezu4+qn6LgADgKpa75J5lel7LtzTZTH6WDzOf1+ScbC2kbXaNtONys4hk7ikhxv9BwfUKtPleSL3ZhAz9EyD2wOPmyfVVM7YHvLHtGkj0hhR1z77TaKKz6NmSTpHdWUlWGlVGQRw3vVa6nN/bVBr7Q8AJ+qyfpHRFO5cR+YA+On0Vn4rOKpDkjz0XQZIrmLyrJABTqzfJ1X9ePTRTyi57LaEabZGuJcDO8CNSRwLjOsg7urkdzVsZWNwFWNiq+5T85o6cWWzh01zI3RdJnqRO3VyDjrsvE9gxxO8UIctudC66DyUlEnfJnMQI6JSN0AYscuB57DGCdPYabcxWyOl2i0rDdBEzDwd+oP9Jf2VEvbnu1u+rwE+O74p2nSk5rHPVshLaa0ijB0pa6QT24kckk9rEsWPiar22uWjdXQ4ZGDKe4qcg+0Vcn9oSwJS1mHANJGfxgrL+q1UtUHYtY1rJjyZOc9ZKkVBDivZ3JbbyXtnDcRndIgJHxW4MvpDAj1VK15w5kecdbKU2t0+m3lbKMT1YpOG/4qMMZPYQDwJNXJzjcpXtbPTbDVdXLCC3Ucdb7tY8FG/PDOnvq3Tag+Tsn94beuLsb4LFDawnO5pWJMrD0AlfQVrvzsya/7vtxjM1/C34kWWY4/GFEXIrkwuzrGK3BBKgtI/x5G3u2/szuGewCq9h28u1OUWuE6rewhkVWByryOdBYdmDkgHtEee2hcJgI+ob5eJm3h/DbL9utE2KGOX7Ygt+G++ssZ+/A7vZ7M0pR26qxqVKlSVJUVys/wF1+DT/smob5DOTsyzz9jQ/IgH7qNbq2WRGRxlXVlYd6sCCPYaELfmpto1CxTXsajcFS9lVQO4AHcK6kubKlSM7uNU7zj8srezuMbMAS7DZmkiOmPdxR416kzHtyDp788LPbmvgIwbm//Tpf96iTzA7M+LN+eP8AtSXta9pa4SCktZhMpnze86MW0AIpcRXIHmfBkxxKE/Kp3jxGcHVCcPMNs1GDJ5QrKQQyzkEEcCCBkGpP3LofsvaH6dJWNu/RZlSpioPwg7iJ8uSmNrwM0L86XNut9EZ7dQLpBndu6ZQPNPe/xT6juxikeTMmmZlbcSCMHjkHh89elvcuh+y9ofp0lRj8xGzy5dmuS5JYsZyWLHeSW05J8autn2Fe3oGhVfiG7LTl0T1tddhcMrgaGVU1KrjteZbZ6Z1Cd8/GuH3ejQV+Wu/uPbN+tSfpM/8APTncHfqWw/qyl/xHzH2VKFcjB4GmNpYIhK6F7WUkAnGd4ye75iKvn3H9m4+lSenymbP69anma2Z9ak/SZv56W2zcARiUat6SUKjmvNHMcSNDqNFRU1hpOuEBWHZwVvAjsPjTqGXUoYdvyd49Rq6vcZ2Z9ak/SZv561HMrsz6zJ+kzfz102TnCC5cp+ktKk8mnSIB1E5TxGXnxyVQWOzzPPDCoz0k0YO7PVDB3PoCqxrnz47dE20BCpytugU/dv129g0j1VcsfM1s1SGWOUMOBF1MCOziHrnLzI7LZizwyMx3km4mJJ7yS++kUtn4a7arjOEEAczEnyEKi2rtLv8AVxhsZAayvLcczLnSSMjBx2g8R6Kc7Lv+hk6RRl1GYz2K/Y/iV4jxA7q9Me4Xsn6w/wCfl/mrHuF7J+sP+fl/mq0VQvLzuSSSck7yTxJq7/7Plpi2uZMedKiZ+4TP/wCyjL3CtlfWH/PyfzV3g5mNmoMIky789W5mG/v3Nxqv2lZm8t3UA6JjPXQylsdhMqP51tj+UbKnAGWjAmXd9b3t/o1V5lr1unNbs8Lgws3eWnmYnPHJ6TfXL3INlfYaflyfz0zsnZ7rCkaRfiznSPqV2o/EZXk2irk9zkXdpJC+Un8nR44ROC4iWQjVpIYEHAxnO4EjhXof3Htk/Yafly/z1j3Hdk/YafnJf56tk2qC5Uc7e0L9DHLKI4mGGjiXQrDuY5LMPAnHhVuc0vJI2dgGkXE0+JH3bwuPe1PoBzjvY91EPuObJ+w1/OS/z11PNRs37HP6RP8A1KElwkKQ0+FCfOQPebXPD+8LP9c1N+5Lsz7HP6RP/UraDmp2ajq6251IyupM8xwynIODIQcEV2UgU4MospVnFKuJ1f/Z"/>
          <p:cNvSpPr>
            <a:spLocks noChangeAspect="1" noChangeArrowheads="1"/>
          </p:cNvSpPr>
          <p:nvPr/>
        </p:nvSpPr>
        <p:spPr bwMode="auto">
          <a:xfrm>
            <a:off x="236538" y="-301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/>
          </a:p>
        </p:txBody>
      </p:sp>
      <p:sp>
        <p:nvSpPr>
          <p:cNvPr id="5128" name="AutoShape 8" descr="data:image/jpeg;base64,/9j/4AAQSkZJRgABAQAAAQABAAD/2wCEAAkGBhQSEBUUEBQWFBUWFRUXGBgXFBkXGBcYFxcXFxoaHBYXHCYeFxkjGhUYHy8gJCcpLSwsGR4xNTAqNSYrLCkBCQoKDgwOGg8PGiwlHyQqLSotLC8qLCoqLiwsLCosLCwsLCwtLTAvLC0pLCwsLSwsLCosLiwsKSwsLiopLCwpLP/AABEIAN8A4gMBIgACEQEDEQH/xAAcAAABBAMBAAAAAAAAAAAAAAAGAAQFBwECAwj/xABVEAACAQMBAwcFBhMGBQMFAAABAgMABBESBSExBgcTIkFRYRQycYGRFyNCUqGxJDM1U1RicnN0gpKTlLKzwcLS0wgVNIOi0SVDY3WjVWXxFkS0w+H/xAAbAQABBQEBAAAAAAAAAAAAAAAAAgMEBQYBB//EADkRAAEDAgMFBAgFBAMAAAAAAAEAAhEDBBIhMQVBUWFxExSBkQYVIjKhscHRI0JS4fAWM8LxU4KS/9oADAMBAAIRAxEAPwC2uVfKNLC0e5kRnVCgKpjUdbqgxkgcWoMXnpBOP7uvPYg+dqleeT6jT/d2/wD+RFQORUijSFSZUK6uTRiBqiYc8f8A7fd/+L+etvdh/wDb7v2xfz0I3d4kS6pXVF72OP8A5NQbcuICcRLLMftIyfnwfkp00KbdSozbys4SGqyvdiH/AKfd/wDi+fpKx7si/wDp957Iv56rj/6qYb2srtR2noju313teVls7aS5jb4sq6D8u75a52NPiu98rbmg9M/kj/3Z07dn3v5EZ/jrPuzp9gXv5Ef9ShcUsUvureKb9YP/AEhFXuyp9gXv5EX9Sl7s0f2BffkRf1KFcUsV3ureKPWL+ARV7ssf2BffkRf1Kz7skf2Bffm4v6tCmKVHdW8UesX8Aiwc8cf2Bffm4v6tZHPHF9g335uL+rQlilijureKPWL+ARb7ssOf8Ff/AJmP+rSPPNB9h3/5hP6tCWKWKO6t4o9Yv/SEW+7NB9h3/wCYT+pXK558rSNdUlteoucZaBAMns+mcaF8U75ueT4vb2S8mGqG1cxW6HgZQBrkI7cZAHp71qNcsZQZiJUm2uX1nxAhFcG09p3w1wKmzoDvVpo+muXHf0WQkQ8GJPCuy7A2ih1JtRnI+DNaQsh9Ij0MPU1FwSkUqnea7s2mFZ5IM2ry+msI87QtWfeAstr14nJOAGEhDQk5G46h3Maj7fnqjJ69hfL6Ilb+MUdXlikiMkih0YFWVhkMDuIIPEVTlzs02t1LasSwj0vEzb2aF86cntKsrJnt0g9tSrGoaruzq5H5qLdVHUm42iQjL3Y7f7Fvv0cf1Kz7sVv9i336OP56DqVW/dG8VW+sX/pCMfditvsa+/Rh/PWo557X7Hvf0U/zUIUqO6Dij1i79IRh7s1p9Yvf0Vv96cbM527OaeOHRcRtK4RDLAUUueC6sneaB6at/jdnfh8H8VNvtg1pMp2jfGo8NjVXxSrArNQ1aIJ55h/wW48DAfZPF8tVxe38hcQWqdJORnf5kSn4Uh7B3DifnsvnhhLbEuwPixn1LLGx+QGh/Y+yUt49KZJJ1O5852PFmPf4cANwqdaMLpAWc29fNtGsMS4zA3btfsoLZvN/HqEl6xupft/pa+Cx8Men2UUxQqowgCjuUAD2CtqVWrabWaBed3F5WuTNVxPyHQaBKoflDNZadN8YcEbhJpz6R8L1im/KrbcsZitrNdd3ctoiHxR2ufAeO7cTwBoj5L8zdpCvSXyi9uW3yPLlk1cSFQ7seLZPoziolxchhwgSVf7G2HUumiu5xa3dGp+yraGzihYtsy5W4j4tamQM4XvhJOcj4vb35qYtblZEDocqwyP9iOwjgRVi7Z5qtm3IGbZImHmvAOhZT39TAJ9INVnt3kxdbHeRm1XdrIQVl3Bo5D1QJc7gGOkGTgTvOCcVEZcCYIha51hUa33sR4nXx49deq5bNgMQUDfFJJcqn2rwynKD7UoykDs0v6pKpHlTsM2WzNnQ4Mk3letujUuzySRTvKFA3tktgbuGOFb7M5v764Gq4kWxj46VAlnI8WPvce7u1EV1lcBuaXWs3Of7PDNRdYpvtGx2epKWjXt+6nDSm8aKAEcR0qrh/wDLVvSKhbm7FmweaYqjZAgUyTZ8Q8rFhjv3CnG1pzjJMPtcOQdJ4IipVGbI5SwXJxE3W46GGlvZwPqNShHdTwcCJCiuYWmHCFitTIAQCRk5wO04xn2ZHtrls2UvDGzecUUn0kDPy1wgTXcu/ZGoiHpPXf54x6jRKMOs7k9NGXMxGBsa3IGCxmLeLdNIDnx3D2UHO2ASewE+zfRXzTM0VusEmB0qC8hwDp6K4wxQHtaN2wfB0PbVbtEYg3qrTZv5vBECi7mlnVLiOKNJggxb6pdPRROcO0mjOXOCUPDtpcntsCOJLe7cJcRKqN0jY6XSMCVGb6YrgaiRkgkg4IrvybmBhlnZgFlmllDHcOjU9GjZJ80xxK2eGDURyo2/BdWc8cCyXGVIylrLLGwz1gsgQoxK5AIO7Oc1HGitEXZBGRvB3giqv5y0C7RtGGMvBcq3oRomX5WPtqzsgAADA7BwwPRVNcodsC82pJJGcw2yG3RuxpC2qUg9oGAufCmKAxXTcO7VM3RAoula4pVnFLFaSVmlilis4pYolCximzf4zZ/4fB/FTrFNyPoyw/D7f+Kmq3uFSLX+63qrzFZrArNVK0aFedI42PefeT+stQi8Kmedb6jXn3k/rLUMnAeirOw/N4fVYf0u0o/9v8Vmhrlfy5isV0/TJiMrGDjA72PwR8p+Wn/KjlAtnbPM+8jci/Gc8B6O0+ANefb69eaRpJWLO5JYntJ+YeFPXVx2fst1VbsLY4vCatb3B8T9l6C5lLJ7t5tqXQUu3vEIA3Ii730g8MkgZ47m76tqhjmz2Z5Psizjxg9Crn7qX3w/K9N+U1xJeXQ2dbu0aaBLdypuZYmJCQo3wZJCG39iqTvzVOSSZK9HYxtNoYwQBoFI33L2whkMct5Arg4KmVcg9xwd3rqRguoLuE6GiuIXBU6WWRGB3EHGQR2EVrsvYFvbRiO3hjiQDGFQD2nixPaTkmonaHIxFfp9n6bW5Hai6YpvtJ413Op+MOsvEHdg8S1jZNkLS4WBxqiIYWkjDJiBwXttR3kYUMh4lVKnzASw5e7JvrxTDaiMQr9MWSRozcbs6QUVsRjtBxqO49UdaZ2ffJf27K6tFKjBZYyevBMhDjBIwcHS6tjDAqeBxU5QuESqIuvK7Xde2MsKAfTIsTRKB2kx+YPTRRzWcmI5nk2lMokZnaO2JGQkMZ061z2swbfxwN3E1ZxqE5JBY9nxEnChGdmJAxlmdiT6zvpx1VzhBTNO3ZTdiaofnC5uo76IyQARXkY1RSrhSSvBHI4qeG/h6Mg11sTaJmiy66JUYxyodxSRDhhjs76tOPlyvRiaS3njtWwVuGCsuk5Id0RjJFGRg6mUAAjVpoD5a7NFvtZZY8dFfxFt3AzQ4JII3daNgfE5NLoPwujimrykHsxbwmkMAVQq8FAA9AGKxDAFBA7WZj6WJJ+eu2KVWKo1C8o7twgihwZZA+BnrFURnYDG/LBSo9NGvJy+WKzFrPIYraVcWt0DuWKXrdA0h+lSBSVRzuI046y4IbY2pmu51ZhH1oUikxnop0HSQlvtZOkdRwBwV4kZL7fbAtdUfRkI2S9qcFomPnGAHqz27HLaQcgk4G8oIFY4zCtrf8JoRRc7HjwGu1zbw4WG3jRpY1VcBJHRFJkbABAIKoMcTlq5XHObs5Bvuo927SAzODv3aFUsDu4Y7u+q4u+UXSkQ7LaaBBJ766NLFHGB5yJGxAEh3DAUAZzx4dbSzWMHTnLMWZmZmZmPFmZiSx8TTBtHVdXQOSdqXraY0zUlyj5fT3qmGxWS2hYEPcSDTIy9oijzlc/HbHhg1FWNisMaxxjCqMD/AHJ7SadUsVNt7anQEN81WV7h9Y56cFpiliuTzMZooIYzLNMWCLqCjCLqZmY+aoHgT4V3voZbeRY7uIwu/mHIeOTHYkg3FvtSA3hT/aNnDOabFF5bjAyWuKWK3xWMUtNLXFcf/u7D8Ot/nanGK4EfRdh+HW/8VN1fcKftv7requ8VmsCs1VLRIS51z/wa8+9fxLUOnAeipjnY+ot596/iWhbbFm7xAwsVkQqyEEAnHnL1gVwy5G8YzjuqxsTAcen1WM9KWB7qDSYkuz/868lVvO1t0y3YgU9SEb/F2AJ9gwPbQ5yf5LTXgmaEdSGMvIx3AdiqD2ux3Be3B7qsG05l5dpN5VBewSRTOzMxR1kUk5ZTEMgOM+bq9eN9WrHyKg2fseW3hBbCF2cjrSOCDqOPQAB2AAVCqPxvLlqLK2FtbspDcPjv+KL7WARxqg4IqqPQox2+ihbm3iEkU94d7XlzLKDxPRIxihXPcETI+6qe5RXvQ2dxLw6OCZ/yUZuz0Vx5I2XQ7PtY8Y0W8KkHjkRrnPjnNNqWpelSpUIQxyljNrMt/H5qgR3aj4cGd0mPjQsdWfiGQd1EwNazQh1KuAysCCCMggjBBHaCKguR0pSOS1diz2j9FknLNEQHgYntPRMqk/GRqEIgoa5dKIdj3gj6oFtMB4BlION/iaJagOX1vr2VerxJtZ8ekRsR8ooQpuKFQgUAaQoAGN2MYxjuxVM8v9nPYz2sIBa0a6V7bdnoCysksGexDrV0HZpYcBuuHZlz0kMbg5Dxo2e/UoP76ieXHJzy2xlhXdJgPE3xZYzqQ+G8YPgxroMGUlwxNIVc4pYpnsXaPTwJJjDEYYfFdThh4bwfkp9irQGc1nC0gwUzktSshki06mQxyI41RTRnfoceB3hhvHiN1M7uznuPe5X0QdqCTpmbwEroGRfWW8RUxilik4BMpwVXAQmsNtHCmECxou/dhVHiT+80yN3LMR5OAkfbK44j/pxnefumwO4Gnr7ODNqkOvByqnzF8dPBm8TnwxTnFdSZAz1K1xSxWIZ1fOhlbBwdJBwe7d21vilSkQs8kUzt2DPwbS4Yeksq/NVncp+T0d7ayQS7gw6rDjG43o69zKd/tHbVa8iV1beXHwLGQn8aVQKt+q6r75V9bD8JqobYF47xlZvp0LvDL93GcE+vj7aksU32lB0e3NoxqMB+gmHpeMaj62JrpZ3HSIGxjiCO5lJVh6mBFTaTsTQqi4p4KhA0XTFcdP0VY/h1v87U5xXA/wCKsfw63/irtX3CuW/91vVXWKVYFZqsWgQjzs/UW8+9fxrQ1tG90ppXGtkJGWVFQYwZHdurHGpIyx8AASQKJedn6i3n3r+NaEbfk8rF5Jz0rvw1DqouCFCIdwwpPWO/JY7smp9nihwby+qyfpF2IdRfWmBiyGp93yHFaczvJiwjlk8nu5bqeLSZGjMkdspJwqgAgTcDvbIOOAq2rq2EkbI3mupU444YYPz1XPMJsboNnSMcFpLmXrA8VjxGPVlW9tWXUBasGRKGuciXTsi9OcfQ0q/lLp+XOPXRDbxhUVRwAAHoAxQ9zlQa9kXoxn6HdvyRq+TTmiONsgEdoFC6tqVRPKvbfkdlPcceiiZgDwLYwo9BYgV5K/8Aq+88q8q8ol6fVq16zn0Y4aezTjGN2MUIXsuh2+952nBL8C5ja3f75HqmhJ3/ABfKBw7Vptza8thtOxWUgLKh0TKOAcAHI+1YHI7t434zT3lsmLJ5QMtblLlf8hxIR60Vl9DGhCnq53EIdGVuDAqfQRg/PWyOCARvBGR6K2oQhnm6vg2zbVCw6SOFY2XPWBhJhOV4jrRkUTV5X5fvLs3b88lsxRhKJkI3D30CQqR2rliCOBFelOTG3VvbOG5j3CVA2Pingy+pgR6qEKqtqWRtdsXUGMJOBdxfj9WUflgnFOcVK87NrputnXAwPfZYGPeJUyo9qH21G4qbRdLVUXjIqTxWmKWK3xSxT0qHC4yISCAdJ7wAceo7qYvsGN/puuXwkclfyBhPkqUxSxXNV0EjRcIbdUUKihVHAKAAPUN1b4rpiozlFtYW1s8vwgMIO923KPHfv9ANdJgIDS4wFO809t0m0NoXGNydDbIezqgtIPUdPtq06FubXkybHZ0UcmelfMsuePSSYLD1DC+qimq1xkytAxuFoaqU28dXKG+3blht1PiSiNWuzl3yj/rP8oVvnb5aa7FufKLq/uuImumVD3pF1V+Q/JT3ZS5Rm+PJI49BYhf9KiptLJoVRcmajvBOcU3fAubEn7Ot/lLCneKjtqfTbL/uFn+0pdQ+yU1QH4jequ8UqVKq5XyEedn6i3n3r+NagZpNMLN3Rk+xc1P865/4NeZ+tfxLUBo1Q4G/VHjv4r8tWNj+b+cVi/SqJoTxP+Kl+Zn6h2niJT/5pKNaA+ZGfVsWBTjMbTIR2giVzv7j1qPKrltEw29YdPazwn/mwyx/loV/fXDklfdNYWsvx7eFj6Si5G7uORUtQ5yJHRxz2x421zMg+9ynyiL1BJgv4poQmPO9CW2JeBc5EatuzwWRGPDswDXk2vaXKPZXlNnPB9dhkQeBZSAfUcGvGE0RVirDDKSCDxBBwR7aEK0/7PG3TFtCS3OdM8ROM7g8XWBx9yXHsr0RdW4kRkcZV1Kkd4YYPyGvKXNBIRtuzx8dh7Y3H769ZUIULyLnLbPt9XnLEqNvz1o/e24785Q8amqheSSaYGXGNNzdgejymUg+w1IXu1IYcdNLHHnhrdUz6NRGaEKiv7SGxdNzb3I4SRtE33UZ1DPpWT/TRb/Z3v8AXst4yfpVw4HoZUcfKWp3zzbPjvtjySQOkht2WYFGDDAyr71PxWY/i1Ff2dbYx7OuJXOFec4J3DCIuTnuyceqhCIed+LNrakY6t/bHJ7M61/fUDprbnK5dW9wsdtY6ryRLiKVxApdQsepsdKOqCWC8M7s0PLYbWuN/vFmp7D75J8xGfZSXX1C2H4rwPn5KPVtKtdwwBT2mlpqEHN1O++baVw33A0D9b91dByCuIhm32hNkfBmUSKfTv3D1Gof9RWMxi+B+yPU1xEqX00tNRuzNoy9Ibe8QRzhdQKnMcqDcXQ+B4qd4z7JbTV3TqsqtD2GQd6q6lJ1Nxa4QVzxUXsHZP8Aee2FQ77axxJJ2q8xPUQ9+Mb/ALlh2105SbW8mtpJfhAYQd7tuX5d/qNHvNhyU8g2fGjj36X36Ynj0j78H7kYX0gntpFZ2UKVaUpOMotof5fbf8i2dcTg4ZYyE++P1E/1MD6qIKrbnWm6eezsx5oY3U33EXVjB8Gdj+T4VGAkwrBzg0ElDOwtlGGzjiHVbo957nYZY+JyfkqRhgCqFXcFAA9AGBUdfcrLWI4aZWbONEfvjE92Ezj103k5TyAFxs++MY4v5OQBuznB7PXU3G1uUqn7Ko/OFOYqN2uvvll/3Cz/AGortsbbkN0muBtWOIO5lPcy9nzVptlffLPP/qFn+1FDzLSik0ioAeKuqlSpVBV0hPnVXOxrz7yfkZTUDZn3tM8dC/qip/nUTOxrz7yT7CD+6q25K8oOhZbK7bDhVMEh3CaIgaN54OBux4d/GfZPDXEHesp6T2lStRa+mJwzI3wYz8ETcgdpLYttKKXdGji8TA3lJgQwA7SHjCgd5HfVkWjOUUygK5GWUHIUn4Oe3HDPbjOBwqp+UVuA0EoOki4to3OB1onuYWKnPZrRG9R7zUtebdk2hLIEdo7KN2jXo2KPcshw7NIu8QhgVCqRqwSTjdVftOtTsgalTT77lcbBruv7Zkaj2T4b0ey7WhVtLSxq2cYMig544wTxxUTN7ztFJB5l3H0TcMdLCHkjPHfqjMo/EWg8clLPGPJYMfeUPykZprdcliiYsZmtsOjhPpkGtGDqRGx97OoDrIR25zwrO0vSK3e6Hgt56/JaN1g8CQZVt15p58OQr2t611Eh8nuDrJAOElPnqT2aj1h6SOyrgtOccoAt7aTxP2vChuIT4ho+uPQyg+mutxzkbPlUoRLMDuKeRTsD4ENHjj31esuKTxia4EdVCNNwMEKneYHky820fKSD0VsrHVjcZHUoq+nSzN4YHeK9DbV2xDbR9JcOEXOBnJLE8FVRlnY9iqCTQXDyll0dHs6zWyi+PMirjPEpbRHj25dl9BrhBssCTpZWeebGOllOWAPEIoAWJfBAPHNVV5tq3txDTidwGniVJpWb6mZyCzFtC5kV1jLWsLyyyZAHlLiRmbfnKwDrY+E27ih3U2Xkzagl2hR24tJKOlc95Mkupj7akpdWOpjPZnOPYONMpNkLIczsZftG3RD/ACxub8fVWRr7Rr3JxVHkDgP58yrVluymIaFAX+z7ebWtjbgyMrIZoT5PGoYFSGljHvoxxRQ478U8tOSAMKRXUhljjACwIOitlIOc9EpzI2cnU5OSTwoiVcYA7NwFQ20eVcMbmNNU8w/5cQ1EfdtnRH+MR6K7TvbpzeyoF0dZPnuHSEGjTnE4CVKWtokahIkVFHBVUKB6hTfaW24LcZnlSPuDN1j6FHWPqFQU81zPnpJOgQ/AhPvmO5pzw/EUemtLPY8MRLJGNR4ues59Ltlj7aaFuwGarpPAfc/QFTWUKjtBA5/b/ScNy6jP0m3uph3rDoHtkK5pxs3lhFLIsTxywSPnSsyaQ5HYrqSpOOzNaU0e1MkiO46OC3kEryP1ctGDgLn4IJyWO7dgZycOilQcCMMc5z5cjnuhcq0TSbixZ8ITrlWR0tljz/KSB36DFJ0nqwB7BTrFQmzJze3JuyCIIw0dsCMatW6SbH22NI8KIAlb7Yts+2tGsqa69JWH2nVbVrkt3ZKDtdn+W7atrc74rZfKpR3sDiNSPuipx3MaMNo8rLu7ne22MiaYyUmvJd8KN2rEo+muN+ewEb+OaCORUsjwXs0JK3G0L0WcLdscaKWeQdwSIsc96Crl2PsmO1gjggXTHGoVR4d57yTkk9pJqY4yZT9JuBgCDo+a2R+td7Uv5ZN2+OboEB+1jUHHtqP2lzTy9J0vTDaGFVejvi+SqliAJoiMHLt5yMMmrNpUlOIBtNtx2hENrseWO4K56OOOCNDjcSLjUFkXLDeuSM7wOFOoLzbcraugsrVPiSySTSegtFhR6fno0xWruACSQABkk7gAO3NCFT/LrYQSNtq2cYhuIJCl7Cp6kiggOdwGTvVw2BlWDEAimW0rkSHZ7p5r31kw78M+oeup7be2wdhbTum3JdyTdDkecjBLaMgH4wj1+g5oXFqYoNlIw6y3lgD4HO//AGp1hOEhRqrRjad8q+aVKlTSkoX5z1J2Pe4+sOfZgn5KB7vk7Dd2kSTrkdHGVYbmQ6F3q3Z8xo/5w/qTffgs/wCzahXZo94i+9x/qCnGKLcSIIVbcrPK9n23RyTrcwSHQokBEqYBYEMD8HAIOTvxuo75CsDs2104x0S8DnrZIb16s1X3PNtUGSG3U70BdvAvgKPTgE/jCufNVy1EDeSznEbtmNidyOcDSe5W7+w+kkUW37epc2/sZ4TMclN2UKdBxIAGLWMs+KsKPlb0sxjtYjLjV12dYkbQcN0ZbJlwdxKjA76mrWR2XMiaGydwcP69QA+am52JD0Kw6Pe0ACAEgoRwKuDqVh8YHNQEW2bq1maCdfKUA1RuuFmaPhkqcJIykhTgqd6nB1Vi+yp1wRQABHE5kcZmOogcpWhBc0+1nPBFtZzUNByvtGODOiN2rLmJh+LJg0//AL0h+ux/nF/3qI6hVbk5p8inMbeKc0qh77lhZw/TLmIeAcMfYmTULNzhmUY2fbST/wDUcdFEPW28+jdT1Oxr1Mw0gcTkPMpJqtmAZPAZlGVDm0eXduj9FBquZviQjVj7qTzVHecnFQMuxrm637QuDp+sQe9x+hm4v6/bUvYbNjgTRCiovcBx9J4k+JqU22oUvfOI8BkPPU+EdU8yhVqa+yPj5fzomksV1df4qToYz/yICRkd0k3nN4hcCn1pZpEoSJFRR2KMD/8Ap8a7VpbDXPvIEcKiSQ5wNRzoBPcArOfQnfSzULxGjRnA0/c7s81LwU7duIDPjvTuKwduzHp/240rowQDNxMiYGcMwX5Ccn1CmzWT3iK8ssscTjUkUTdHlD5pkcdZmIwcAgDON+MnW15D2Ue9bdGPe+ZD7XJq6tvR+rUaHVX4Z3ASfNZ6428ASGBM5OcO2BKWUUt1J2CKMhc+LsOHjg02Gw7m+cPtIhIgQVtY26pI4GRvhHw+ai2K3VRpRQoHYoAHsFb6avrPY9tanG0S7ic1R3G0q1cRoFxWMAAAYA3ADcAB2Y7BWJBuPoNdiK0hdXVWU5VgCD3qwyD6wauJVZCbcy2ytVlZzEdWNb385LOq58SEjI/GNWlVb8xcmmwngPnQXc0ZHh1SO3hvPsqyKiK5Sod21ypjtr2CKaWOKN4bh3MjKgyjQKnWYjf133du/uohZsDJoV2RsdLuWe7uokkSXTHAkiK4FvFq0vhhu6V2eT7kx0IWu0+dbZkAOq7jcj4MRMpJ7hoBGfXUHrvNtkI8Mljs3OX1nTcXQ7E0j6XEe3vHAns7819jAj30PQwrNb30wGmJQwikbXF1gM6cZA7goHYKJOW21ZILRvJxm4lZYIBnHvsp0g57NI1OfBDQhCV/Ypte/W0QD+7tnkdKFyqy3AUqsKlcYWMccd+O0GoLlvyblsbuw0yGSza/tiDKcvA6vnSZOLRlScFskad577Q5J8mo7C0jt4t+kZZu13O93PiT7BgdlQnPDArbFute7SqMp7mWRNOPEnd66JXCAdUZ5pU22dIWhjZuJjQn0lQTSoXVD84n1JvvwWf9Q0AbX5TxWNjHJIcsYkEaZ3u2hd3go7T2enAo+5xfqTffgs36hrz+/NttK8ZZJ3jwUTSzS5CpgaQFUHAA7MUppjRNVGgxKB9pbQeeV5ZTl3YsT4nu7gOAHcKbVcVlzXWtjE9xev5R0Ss5XGmPcNwxnLEnAGSBv4UDclOSku07pmPUj1FpXA3Lk50qOGo9g7Bv7K5C6HiMtEec33KicWkZvR7wX6KOcneCMBRJ9oTlQ/eMHsNF3KHZZmizHumiOuIn4wGCh+1cZU+kHsp4djReT+T6B0Ojo9HZpxjHp7c9++oPkvtB0kksbg5lgAMbHjNAfMf7oDCn/wCayW2dm9ge90Bp7w3denFWlhedp+E/wTaIx3MSsyKysM6XUNpPAqQRuIIIPiKhdr8hYH60McaOBw09RvAgeafth6wanLmDye8ZOEdxmVO4Sj6av4wIk/Lp1VU2u+i4OpOMHMdOHhotRTDKzQ5wEjlvVZCxRXKmMRyJxUqAcH9ZT2EeFEfI67Iklh+DgSr4ajpYejIB9ZqY23sNbhN/VkXejgb1Pd4qe0fvqD5I2UouZGlQpojERzwL69XVPwlwM5+2FWT7htxbuJ1A05zuUp9VpYGFoDpEECAREHoY147uRdSpUqokJVF3zn+75yPOubjoV79LSLbfqo59dSFxOERnbgqlj6FGf3Uwnj+pNsRli4nf/KjMh/1v8lWFhS7SqxvFw8hJPyCqdqVMFI9D9kXiMAYHAbh6BwrOmuumlpr0SV59C5aaWmuumlpoRC5BaiuTS4tY0PGMNEfTEzR/wZqZ01H2sfR3EifBl99X7oYWQfqP+O3dRK7GSb83TmDbd/AdyzxRXKjxU6HI3/Gc+yrUqqLlug2xs6fgJGltX4bxIhMY/L31a9Mu1VhSMtCb31isyaJMlCRqXOAwHwWxxU9q8DwOQSC4pUqSnEH8oeSU4vBf7NdEuNAjmjkyIriMcAzKMrIOxt/ADgN+uwb2e8vmN3EkBssARLKZiZJ41IkL6VUARl1AGT12zjdkmsbss8sb41I27xRxlG/WX0oaEk2j5Jt6SOXdHfwxNEx3DpoAUaPPeUwfUo7aEI5qpOdjlCl1eW2yVZhHJPB5U6jOnW3vcXgSet4dXxo25e8qTZWuYgHuJnWGBD2yPwJ+1UZY+gDtqtzyeFqlpqbpJn2lZyTSnzpJGl3nPcMnHr7TXQJSHPAIHFXWiAAAbgAAB3AUq2pVxLQ7zifUm+/BZ/1DUFshfoeH71F+otTvOJ9Sb78Fn/UNQuxh9DQ/eYv1FpTUxW3KK5Vcm2vVSFn6ODVql0+e+nzUGRhVzkk794G6pPZuyo7eJYoECIvAD5STxJPaTT7FLFLUfdC56aFuXGy3Cx3luMz2pLY+uQn6Yh9WSPX2mix0JBwcHBwcZwe/B4002beGRWVxiSM6JB2ZwCGHejAhh4HHEGkva17S12hXWEsIcNygdoKL6ySa23vhZoSfjgeYe7ILRn0nuprY3iyxq6Zww4HiDwKkdhBBB8RWbK2/u66MJ3Wly5aE9kUx86InsDcV9nGt9qbKeGR5rdDIjnVLEuNQbtkjz5xIHWTdk7xvyD57cWxtqpt3dWHiDu/m+eK2ljdhwx7jryK3pVHwcoLd9wlVWHFXPRuD3FHwR7KdveIBkugHeWAHtzUY0ntMFp8lcCoxwkELrSqNblHb50rKsjfFjzKx/FjBNOI4Lqb6XGLdD8ObBf8AFgU8fuyPRSjRc3N+Q55f78E264pt3z0zXLaMfTOlsvGUgyY+DApBcnu1eYO8t4Gu+z28o21K6nK2kAi8OklYs3sAI9VNNr7VSw+h7IGe+nI4nU5J4PIdwUAZwu4DuAyaIuR3JryO20O2uV2Mkz8dUjcd54gcB6z21otjWpc4Vo9kA4Z3k6nplAWX2tdY5bvPwCmNNLTXXTS01qlnIXLTS01101jTQiEzmuQskaEfTNYB7AVXVj1gH2Vrf2hdQUwHQ6kJ4agCMH7VgSp8Gz2Utr2xMYZBl4nWRR8bTnUvpZC6+kincThlDKcqwBB7wRkH2UIhC/LJy1iLiNTrt5YrgA7mUwyDWD4gawfRVs21wsiK6HKsoZT3hhkH2Gg6aAMpVhlWBBB4EEYI9GK7c3N7pheydsvZt0Y72gI1Qt+QQh8UNIcpNE7kX0qVKkKQoi8l0X0HHEscsZ4YymmRPYOl9prpt/k7Bew9FcpqXIZSCVZGHB0cb1Yd4phth9e0rKNcZjFxcP3hRH0C9u7LTbu/Se6iKhCq2bZIXapjknnujbW0TRmdlYxmZpFbGhVyxREyzZY541nlIm+z8NoWX7UD99cNj3Rn2xtSUb0WSGBd+d8KsrfLn2095SL/AIT/ALhZftlpwe6orv7isulSpU2pSH+cBc7KvsfYs/7NjUByZH0FbbsfQ8O7/LWiDl/9Sr78EuP2bVA8l2LWNsTvzbwn/wAa0oJmroFIYpYrfFLFKUdaYrgbIdKJBubTpOPhLxAP3JyQezLd5p1pqP5QbXW0tZZ33iNC2O88FX1sQPXQugIT50uVFtDayW0pLyyp1UXGV7VdidygMAe89nfW2wZ71LC3uFja/gkiU5jx5TGQMMrId0wDAgMvW3bxVEX1880rSSsWd2LMT2k/ur1TzWWfQWclrnItrqaNT3oxWZD61mFQrq1pXTcNVsqfQe6jm0oHl5Z7Nm6t1pRxuKXMBDL4dZSB7a5i+2Ku8eRd/wBLQndjs01c91YRyDEsaOPtlDfOKajk7bZz5PDn7yn8tVPqKmMmVHgcJ/ZTO+u3tCqq35dWmCtlFLORu021sxHo4AVAycu57u7NlEU2e2oozzZaXUDgooA0q/ge0bjmvQKRBRhQAPAY+avI/OLYsl/NN8G4muZEPgtzNERnvBjJ9Yp+jsW1pOxEFx5mf2Tb7uq4QDHRXfyY5EwWWWTVJM+dc0hzI2d53/BGewesmp/FA3NRy0N5bmKdszw6Rkne8Z3K3iwPVJ7er2mjzFXY0yVS4Gc1pilit8UtNdSVpilprfFLFCIWmmuFvZhC2k9VjnT2KTktjuBJzjvz306xSxQhaaajObmaG8e6uY9Q0XhVHBwSq29ujg486NigOk9yncQMOduTmO1nccUhlYelUYj5qFP7Nlzm0uk+LMjflJj+CklP0hvVuXUxRCyo0hA3IpUM3gC5C59JFQc+3bx+rb2DqxHn3M0Uca57xC8jtjuAGe8URUqSn1DcneT5t+kklfpriYhpZdOkHAwqIvwIlG5VyeJJJJNacs+VCbPspbh8ZUYjXteQ7kUDicnj3AE9lSF/HOcdBJEm456SJpN/ZjTImKrG1iNztNzeym6aEyC2JURxI0LIk+mEEjUHdcMSTj0ChcJgSnXILYL2tkom+nSs00ueOuTfg+IGAfHNOeUq/wCF/D7L9utTumoXlON1r/3Cyz+eH76XuUVubpViUqVKkKWonlagOz7oEZBtp8j/AC2oY5JD/h9p2/Q0H7JaKOVX+Auvwef9m1DPJAf8PtPwaD9ktKCZq6KUxSxW2Kgtqct7K3OmW4TXw0Iekcnu0x5OT411MxKm8UG87Mo/uuaMHLuFYKBklY5EZ2wOCgDex3bwOJFPE27d3QPkls1tHjfcXg0aR2lbcHUx7ixC99AnKbnAtrYtBbny1pCFu7mQhukj4NFHjqquCcaeqvZk5NVtXaDS7sqHtu3xoBzOnQap9lE6uyVSVd/MtzoRJrtr6QI7mPo5W3K2iNIVRm7G0xrhjxxvOeNL3sSrIwjfWgJ0tgjUvYSDwOOI781wqcDKdXuOlXmHkFz0XNhpimzc2w3BWPXjH2jnsHxTu7sV6E5L8sbXaEXSWkofGNSnc6E9jId49PA43E11Cmq898t9jdPsEXQB1QX95neDiOa5cEfl6OHee/NehKrDbXJqSHk1eRTgB83MxCkMB9EGVcHfnqgHPEZ7xQheeNlXYSTreYwKP24VvhDxU4YeKiizkjzg33TRW5vCqOwQPLGs2gscDz+tjOBx3ChrYeyxM5L+avHxJ4Cpn+5YZUyilD2EZz7DxHbUWtcNZLZPXgri02LXu6faMjOYBOZjWFdo5JXsu662i2g8VtoEgY8P+blmHbwxxrfYTGG6uLNixWMRzQFmLN0MmQVLMSzaJFYZJO5hWvN3yyF5CYpercwBVkGfPGMCVfBsb+4+kVnbh6Pa9k+Pp0N1Ax+5CTKParVlNmbQvPWXYXTpyI3AcQRHGFXXFAMYREEIgxSxW2KzitwqtaYpYrbTSxQuoW5ebbWGJICATdmSAZ+CGjYFsdp1Mgx9tQh/ZrvwLi7h7XijkG/62xU7v80eyofnh5Rlr6DogdNuW0ucaXkVxr0juVkCk96sOymXNTtZbbb8ek4jleSEY4FZc9H/AKtFImVIYIC9RUqVKhOJntnaa29vLO/mxRvIfxVLY9eMVVc1q1rabFuJSeke5bpSdx1bQV5HyMdhx7B6ibnUm6VLWwXOu9uERscRDGRJK3sA9RNN+efq2Fvp3YvbXGOzBbFC4dFN4qB5XyaUtm44v7I47/flohYb6G+Xg94hxx8tsv2y0sqK3UKx6VKlSFLUXyr/AMBdfg0/7NqqzYnK6eW0t7bZUInljt4Flmc4ghbo1ypPw3HcPl3irT5Wf4C6/Bp/2TVVvJPnEtYLG3hgtrmRlhTUIbYkF9I1nORkls5PbVbtG5uKFMd2p4nHLkOZXWsa4+0VKRc27z9bal5NcntiRuhgHhoXew8d1MtqCewyuydjruJxMSjE43ZCoxkI7ssD4VLQ86NrnE6XFt4z27ov5QyB66KLHaEcyCSF1kQ8GRgyn1jt8KwVxd39N+K8YSODpDfgQPmpbWsj2V5m5Y8pNozPp2gZU7oihiT8jADek59NC9ewNobMinQxzxpKh+C6hh6d/A+NVJy25jhhpdmk7skwMc/m3O/8Vvb2VotmekFq6KT2inwj3f2/maafSdrqqarIFbTQsjFXUqykgqRggjcQQd4NSvJm3DTEnfpGR6eFap7wxpclWlubms2i38xhcYeT8zDOnHpIB9lK0ubiymWWJnhkU5VlOPl4Ed4O40ZVrJGGGGAIPYarG37pzGS29X0UolkU3kO5xCtPmy55Y7/Tb3eIrrgpG6OY/a/Ff7Xt7O4E/OdMF2PeluHk7jjje3VHykbu3hXl7a2xTCekhJ0g53cUPYc92e3sqytt85nlnJhllf6J6WK3k73APSB8dmpYyCfjA8MirOnUbUGJqxN3aVbSoaVUQfnzCANhRYtmI4u2PmX95qXteB7tRx6B1R81NbSErBGqkZ3e3eezu4+qn6LgADgKpa75J5lel7LtzTZTH6WDzOf1+ScbC2kbXaNtONys4hk7ikhxv9BwfUKtPleSL3ZhAz9EyD2wOPmyfVVM7YHvLHtGkj0hhR1z77TaKKz6NmSTpHdWUlWGlVGQRw3vVa6nN/bVBr7Q8AJ+qyfpHRFO5cR+YA+On0Vn4rOKpDkjz0XQZIrmLyrJABTqzfJ1X9ePTRTyi57LaEabZGuJcDO8CNSRwLjOsg7urkdzVsZWNwFWNiq+5T85o6cWWzh01zI3RdJnqRO3VyDjrsvE9gxxO8UIctudC66DyUlEnfJnMQI6JSN0AYscuB57DGCdPYabcxWyOl2i0rDdBEzDwd+oP9Jf2VEvbnu1u+rwE+O74p2nSk5rHPVshLaa0ijB0pa6QT24kckk9rEsWPiar22uWjdXQ4ZGDKe4qcg+0Vcn9oSwJS1mHANJGfxgrL+q1UtUHYtY1rJjyZOc9ZKkVBDivZ3JbbyXtnDcRndIgJHxW4MvpDAj1VK15w5kecdbKU2t0+m3lbKMT1YpOG/4qMMZPYQDwJNXJzjcpXtbPTbDVdXLCC3Ucdb7tY8FG/PDOnvq3Tag+Tsn94beuLsb4LFDawnO5pWJMrD0AlfQVrvzsya/7vtxjM1/C34kWWY4/GFEXIrkwuzrGK3BBKgtI/x5G3u2/szuGewCq9h28u1OUWuE6rewhkVWByryOdBYdmDkgHtEee2hcJgI+ob5eJm3h/DbL9utE2KGOX7Ygt+G++ssZ+/A7vZ7M0pR26qxqVKlSVJUVys/wF1+DT/smob5DOTsyzz9jQ/IgH7qNbq2WRGRxlXVlYd6sCCPYaELfmpto1CxTXsajcFS9lVQO4AHcK6kubKlSM7uNU7zj8srezuMbMAS7DZmkiOmPdxR416kzHtyDp788LPbmvgIwbm//Tpf96iTzA7M+LN+eP8AtSXta9pa4SCktZhMpnze86MW0AIpcRXIHmfBkxxKE/Kp3jxGcHVCcPMNs1GDJ5QrKQQyzkEEcCCBkGpP3LofsvaH6dJWNu/RZlSpioPwg7iJ8uSmNrwM0L86XNut9EZ7dQLpBndu6ZQPNPe/xT6juxikeTMmmZlbcSCMHjkHh89elvcuh+y9ofp0lRj8xGzy5dmuS5JYsZyWLHeSW05J8autn2Fe3oGhVfiG7LTl0T1tddhcMrgaGVU1KrjteZbZ6Z1Cd8/GuH3ejQV+Wu/uPbN+tSfpM/8APTncHfqWw/qyl/xHzH2VKFcjB4GmNpYIhK6F7WUkAnGd4ye75iKvn3H9m4+lSenymbP69anma2Z9ak/SZv56W2zcARiUat6SUKjmvNHMcSNDqNFRU1hpOuEBWHZwVvAjsPjTqGXUoYdvyd49Rq6vcZ2Z9ak/SZv561HMrsz6zJ+kzfz102TnCC5cp+ktKk8mnSIB1E5TxGXnxyVQWOzzPPDCoz0k0YO7PVDB3PoCqxrnz47dE20BCpytugU/dv129g0j1VcsfM1s1SGWOUMOBF1MCOziHrnLzI7LZizwyMx3km4mJJ7yS++kUtn4a7arjOEEAczEnyEKi2rtLv8AVxhsZAayvLcczLnSSMjBx2g8R6Kc7Lv+hk6RRl1GYz2K/Y/iV4jxA7q9Me4Xsn6w/wCfl/mrHuF7J+sP+fl/mq0VQvLzuSSSck7yTxJq7/7Plpi2uZMedKiZ+4TP/wCyjL3CtlfWH/PyfzV3g5mNmoMIky789W5mG/v3Nxqv2lZm8t3UA6JjPXQylsdhMqP51tj+UbKnAGWjAmXd9b3t/o1V5lr1unNbs8Lgws3eWnmYnPHJ6TfXL3INlfYaflyfz0zsnZ7rCkaRfiznSPqV2o/EZXk2irk9zkXdpJC+Un8nR44ROC4iWQjVpIYEHAxnO4EjhXof3Htk/Yafly/z1j3Hdk/YafnJf56tk2qC5Uc7e0L9DHLKI4mGGjiXQrDuY5LMPAnHhVuc0vJI2dgGkXE0+JH3bwuPe1PoBzjvY91EPuObJ+w1/OS/z11PNRs37HP6RP8A1KElwkKQ0+FCfOQPebXPD+8LP9c1N+5Lsz7HP6RP/UraDmp2ajq6251IyupM8xwynIODIQcEV2UgU4MospVnFKuJ1f/Z"/>
          <p:cNvSpPr>
            <a:spLocks noChangeAspect="1" noChangeArrowheads="1"/>
          </p:cNvSpPr>
          <p:nvPr/>
        </p:nvSpPr>
        <p:spPr bwMode="auto">
          <a:xfrm>
            <a:off x="388938" y="122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/>
          </a:p>
        </p:txBody>
      </p:sp>
      <p:sp>
        <p:nvSpPr>
          <p:cNvPr id="5129" name="AutoShape 10" descr="data:image/jpeg;base64,/9j/4AAQSkZJRgABAQAAAQABAAD/2wCEAAkGBhQSEBUUEBQWFBUWFRUXGBgXFBkXGBcYFxcXFxoaHBYXHCYeFxkjGhUYHy8gJCcpLSwsGR4xNTAqNSYrLCkBCQoKDgwOGg8PGiwlHyQqLSotLC8qLCoqLiwsLCosLCwsLCwtLTAvLC0pLCwsLSwsLCosLiwsKSwsLiopLCwpLP/AABEIAN8A4gMBIgACEQEDEQH/xAAcAAABBAMBAAAAAAAAAAAAAAAGAAQFBwECAwj/xABVEAACAQMBAwcFBhMGBQMFAAABAgMABBESBSExBgcTIkFRYRQycYGRFyNCUqGxJDM1U1RicnN0gpKTlLKzwcLS0wgVNIOi0SVDY3WjVWXxFkS0w+H/xAAbAQABBQEBAAAAAAAAAAAAAAAAAgMEBQYBB//EADkRAAEDAgMFBAgFBAMAAAAAAAEAAhEDBBIhMQVBUWFxExSBkQYVIjKhscHRI0JS4fAWM8LxU4KS/9oADAMBAAIRAxEAPwC2uVfKNLC0e5kRnVCgKpjUdbqgxkgcWoMXnpBOP7uvPYg+dqleeT6jT/d2/wD+RFQORUijSFSZUK6uTRiBqiYc8f8A7fd/+L+etvdh/wDb7v2xfz0I3d4kS6pXVF72OP8A5NQbcuICcRLLMftIyfnwfkp00KbdSozbys4SGqyvdiH/AKfd/wDi+fpKx7si/wDp957Iv56rj/6qYb2srtR2noju313teVls7aS5jb4sq6D8u75a52NPiu98rbmg9M/kj/3Z07dn3v5EZ/jrPuzp9gXv5Ef9ShcUsUvureKb9YP/AEhFXuyp9gXv5EX9Sl7s0f2BffkRf1KFcUsV3ureKPWL+ARV7ssf2BffkRf1Kz7skf2Bffm4v6tCmKVHdW8UesX8Aiwc8cf2Bffm4v6tZHPHF9g335uL+rQlilijureKPWL+ARb7ssOf8Ff/AJmP+rSPPNB9h3/5hP6tCWKWKO6t4o9Yv/SEW+7NB9h3/wCYT+pXK558rSNdUlteoucZaBAMns+mcaF8U75ueT4vb2S8mGqG1cxW6HgZQBrkI7cZAHp71qNcsZQZiJUm2uX1nxAhFcG09p3w1wKmzoDvVpo+muXHf0WQkQ8GJPCuy7A2ih1JtRnI+DNaQsh9Ij0MPU1FwSkUqnea7s2mFZ5IM2ry+msI87QtWfeAstr14nJOAGEhDQk5G46h3Maj7fnqjJ69hfL6Ilb+MUdXlikiMkih0YFWVhkMDuIIPEVTlzs02t1LasSwj0vEzb2aF86cntKsrJnt0g9tSrGoaruzq5H5qLdVHUm42iQjL3Y7f7Fvv0cf1Kz7sVv9i336OP56DqVW/dG8VW+sX/pCMfditvsa+/Rh/PWo557X7Hvf0U/zUIUqO6Dij1i79IRh7s1p9Yvf0Vv96cbM527OaeOHRcRtK4RDLAUUueC6sneaB6at/jdnfh8H8VNvtg1pMp2jfGo8NjVXxSrArNQ1aIJ55h/wW48DAfZPF8tVxe38hcQWqdJORnf5kSn4Uh7B3DifnsvnhhLbEuwPixn1LLGx+QGh/Y+yUt49KZJJ1O5852PFmPf4cANwqdaMLpAWc29fNtGsMS4zA3btfsoLZvN/HqEl6xupft/pa+Cx8Men2UUxQqowgCjuUAD2CtqVWrabWaBed3F5WuTNVxPyHQaBKoflDNZadN8YcEbhJpz6R8L1im/KrbcsZitrNdd3ctoiHxR2ufAeO7cTwBoj5L8zdpCvSXyi9uW3yPLlk1cSFQ7seLZPoziolxchhwgSVf7G2HUumiu5xa3dGp+yraGzihYtsy5W4j4tamQM4XvhJOcj4vb35qYtblZEDocqwyP9iOwjgRVi7Z5qtm3IGbZImHmvAOhZT39TAJ9INVnt3kxdbHeRm1XdrIQVl3Bo5D1QJc7gGOkGTgTvOCcVEZcCYIha51hUa33sR4nXx49deq5bNgMQUDfFJJcqn2rwynKD7UoykDs0v6pKpHlTsM2WzNnQ4Mk3letujUuzySRTvKFA3tktgbuGOFb7M5v764Gq4kWxj46VAlnI8WPvce7u1EV1lcBuaXWs3Of7PDNRdYpvtGx2epKWjXt+6nDSm8aKAEcR0qrh/wDLVvSKhbm7FmweaYqjZAgUyTZ8Q8rFhjv3CnG1pzjJMPtcOQdJ4IipVGbI5SwXJxE3W46GGlvZwPqNShHdTwcCJCiuYWmHCFitTIAQCRk5wO04xn2ZHtrls2UvDGzecUUn0kDPy1wgTXcu/ZGoiHpPXf54x6jRKMOs7k9NGXMxGBsa3IGCxmLeLdNIDnx3D2UHO2ASewE+zfRXzTM0VusEmB0qC8hwDp6K4wxQHtaN2wfB0PbVbtEYg3qrTZv5vBECi7mlnVLiOKNJggxb6pdPRROcO0mjOXOCUPDtpcntsCOJLe7cJcRKqN0jY6XSMCVGb6YrgaiRkgkg4IrvybmBhlnZgFlmllDHcOjU9GjZJ80xxK2eGDURyo2/BdWc8cCyXGVIylrLLGwz1gsgQoxK5AIO7Oc1HGitEXZBGRvB3giqv5y0C7RtGGMvBcq3oRomX5WPtqzsgAADA7BwwPRVNcodsC82pJJGcw2yG3RuxpC2qUg9oGAufCmKAxXTcO7VM3RAoula4pVnFLFaSVmlilis4pYolCximzf4zZ/4fB/FTrFNyPoyw/D7f+Kmq3uFSLX+63qrzFZrArNVK0aFedI42PefeT+stQi8Kmedb6jXn3k/rLUMnAeirOw/N4fVYf0u0o/9v8Vmhrlfy5isV0/TJiMrGDjA72PwR8p+Wn/KjlAtnbPM+8jci/Gc8B6O0+ANefb69eaRpJWLO5JYntJ+YeFPXVx2fst1VbsLY4vCatb3B8T9l6C5lLJ7t5tqXQUu3vEIA3Ii730g8MkgZ47m76tqhjmz2Z5Psizjxg9Crn7qX3w/K9N+U1xJeXQ2dbu0aaBLdypuZYmJCQo3wZJCG39iqTvzVOSSZK9HYxtNoYwQBoFI33L2whkMct5Arg4KmVcg9xwd3rqRguoLuE6GiuIXBU6WWRGB3EHGQR2EVrsvYFvbRiO3hjiQDGFQD2nixPaTkmonaHIxFfp9n6bW5Hai6YpvtJ413Op+MOsvEHdg8S1jZNkLS4WBxqiIYWkjDJiBwXttR3kYUMh4lVKnzASw5e7JvrxTDaiMQr9MWSRozcbs6QUVsRjtBxqO49UdaZ2ffJf27K6tFKjBZYyevBMhDjBIwcHS6tjDAqeBxU5QuESqIuvK7Xde2MsKAfTIsTRKB2kx+YPTRRzWcmI5nk2lMokZnaO2JGQkMZ061z2swbfxwN3E1ZxqE5JBY9nxEnChGdmJAxlmdiT6zvpx1VzhBTNO3ZTdiaofnC5uo76IyQARXkY1RSrhSSvBHI4qeG/h6Mg11sTaJmiy66JUYxyodxSRDhhjs76tOPlyvRiaS3njtWwVuGCsuk5Id0RjJFGRg6mUAAjVpoD5a7NFvtZZY8dFfxFt3AzQ4JII3daNgfE5NLoPwujimrykHsxbwmkMAVQq8FAA9AGKxDAFBA7WZj6WJJ+eu2KVWKo1C8o7twgihwZZA+BnrFURnYDG/LBSo9NGvJy+WKzFrPIYraVcWt0DuWKXrdA0h+lSBSVRzuI046y4IbY2pmu51ZhH1oUikxnop0HSQlvtZOkdRwBwV4kZL7fbAtdUfRkI2S9qcFomPnGAHqz27HLaQcgk4G8oIFY4zCtrf8JoRRc7HjwGu1zbw4WG3jRpY1VcBJHRFJkbABAIKoMcTlq5XHObs5Bvuo927SAzODv3aFUsDu4Y7u+q4u+UXSkQ7LaaBBJ766NLFHGB5yJGxAEh3DAUAZzx4dbSzWMHTnLMWZmZmZmPFmZiSx8TTBtHVdXQOSdqXraY0zUlyj5fT3qmGxWS2hYEPcSDTIy9oijzlc/HbHhg1FWNisMaxxjCqMD/AHJ7SadUsVNt7anQEN81WV7h9Y56cFpiliuTzMZooIYzLNMWCLqCjCLqZmY+aoHgT4V3voZbeRY7uIwu/mHIeOTHYkg3FvtSA3hT/aNnDOabFF5bjAyWuKWK3xWMUtNLXFcf/u7D8Ot/nanGK4EfRdh+HW/8VN1fcKftv7requ8VmsCs1VLRIS51z/wa8+9fxLUOnAeipjnY+ot596/iWhbbFm7xAwsVkQqyEEAnHnL1gVwy5G8YzjuqxsTAcen1WM9KWB7qDSYkuz/868lVvO1t0y3YgU9SEb/F2AJ9gwPbQ5yf5LTXgmaEdSGMvIx3AdiqD2ux3Be3B7qsG05l5dpN5VBewSRTOzMxR1kUk5ZTEMgOM+bq9eN9WrHyKg2fseW3hBbCF2cjrSOCDqOPQAB2AAVCqPxvLlqLK2FtbspDcPjv+KL7WARxqg4IqqPQox2+ihbm3iEkU94d7XlzLKDxPRIxihXPcETI+6qe5RXvQ2dxLw6OCZ/yUZuz0Vx5I2XQ7PtY8Y0W8KkHjkRrnPjnNNqWpelSpUIQxyljNrMt/H5qgR3aj4cGd0mPjQsdWfiGQd1EwNazQh1KuAysCCCMggjBBHaCKguR0pSOS1diz2j9FknLNEQHgYntPRMqk/GRqEIgoa5dKIdj3gj6oFtMB4BlION/iaJagOX1vr2VerxJtZ8ekRsR8ooQpuKFQgUAaQoAGN2MYxjuxVM8v9nPYz2sIBa0a6V7bdnoCysksGexDrV0HZpYcBuuHZlz0kMbg5Dxo2e/UoP76ieXHJzy2xlhXdJgPE3xZYzqQ+G8YPgxroMGUlwxNIVc4pYpnsXaPTwJJjDEYYfFdThh4bwfkp9irQGc1nC0gwUzktSshki06mQxyI41RTRnfoceB3hhvHiN1M7uznuPe5X0QdqCTpmbwEroGRfWW8RUxilik4BMpwVXAQmsNtHCmECxou/dhVHiT+80yN3LMR5OAkfbK44j/pxnefumwO4Gnr7ODNqkOvByqnzF8dPBm8TnwxTnFdSZAz1K1xSxWIZ1fOhlbBwdJBwe7d21vilSkQs8kUzt2DPwbS4Yeksq/NVncp+T0d7ayQS7gw6rDjG43o69zKd/tHbVa8iV1beXHwLGQn8aVQKt+q6r75V9bD8JqobYF47xlZvp0LvDL93GcE+vj7aksU32lB0e3NoxqMB+gmHpeMaj62JrpZ3HSIGxjiCO5lJVh6mBFTaTsTQqi4p4KhA0XTFcdP0VY/h1v87U5xXA/wCKsfw63/irtX3CuW/91vVXWKVYFZqsWgQjzs/UW8+9fxrQ1tG90ppXGtkJGWVFQYwZHdurHGpIyx8AASQKJedn6i3n3r+NaEbfk8rF5Jz0rvw1DqouCFCIdwwpPWO/JY7smp9nihwby+qyfpF2IdRfWmBiyGp93yHFaczvJiwjlk8nu5bqeLSZGjMkdspJwqgAgTcDvbIOOAq2rq2EkbI3mupU444YYPz1XPMJsboNnSMcFpLmXrA8VjxGPVlW9tWXUBasGRKGuciXTsi9OcfQ0q/lLp+XOPXRDbxhUVRwAAHoAxQ9zlQa9kXoxn6HdvyRq+TTmiONsgEdoFC6tqVRPKvbfkdlPcceiiZgDwLYwo9BYgV5K/8Aq+88q8q8ol6fVq16zn0Y4aezTjGN2MUIXsuh2+952nBL8C5ja3f75HqmhJ3/ABfKBw7Vptza8thtOxWUgLKh0TKOAcAHI+1YHI7t434zT3lsmLJ5QMtblLlf8hxIR60Vl9DGhCnq53EIdGVuDAqfQRg/PWyOCARvBGR6K2oQhnm6vg2zbVCw6SOFY2XPWBhJhOV4jrRkUTV5X5fvLs3b88lsxRhKJkI3D30CQqR2rliCOBFelOTG3VvbOG5j3CVA2Pingy+pgR6qEKqtqWRtdsXUGMJOBdxfj9WUflgnFOcVK87NrputnXAwPfZYGPeJUyo9qH21G4qbRdLVUXjIqTxWmKWK3xSxT0qHC4yISCAdJ7wAceo7qYvsGN/puuXwkclfyBhPkqUxSxXNV0EjRcIbdUUKihVHAKAAPUN1b4rpiozlFtYW1s8vwgMIO923KPHfv9ANdJgIDS4wFO809t0m0NoXGNydDbIezqgtIPUdPtq06FubXkybHZ0UcmelfMsuePSSYLD1DC+qimq1xkytAxuFoaqU28dXKG+3blht1PiSiNWuzl3yj/rP8oVvnb5aa7FufKLq/uuImumVD3pF1V+Q/JT3ZS5Rm+PJI49BYhf9KiptLJoVRcmajvBOcU3fAubEn7Ot/lLCneKjtqfTbL/uFn+0pdQ+yU1QH4jequ8UqVKq5XyEedn6i3n3r+NagZpNMLN3Rk+xc1P865/4NeZ+tfxLUBo1Q4G/VHjv4r8tWNj+b+cVi/SqJoTxP+Kl+Zn6h2niJT/5pKNaA+ZGfVsWBTjMbTIR2giVzv7j1qPKrltEw29YdPazwn/mwyx/loV/fXDklfdNYWsvx7eFj6Si5G7uORUtQ5yJHRxz2x421zMg+9ynyiL1BJgv4poQmPO9CW2JeBc5EatuzwWRGPDswDXk2vaXKPZXlNnPB9dhkQeBZSAfUcGvGE0RVirDDKSCDxBBwR7aEK0/7PG3TFtCS3OdM8ROM7g8XWBx9yXHsr0RdW4kRkcZV1Kkd4YYPyGvKXNBIRtuzx8dh7Y3H769ZUIULyLnLbPt9XnLEqNvz1o/e24785Q8amqheSSaYGXGNNzdgejymUg+w1IXu1IYcdNLHHnhrdUz6NRGaEKiv7SGxdNzb3I4SRtE33UZ1DPpWT/TRb/Z3v8AXst4yfpVw4HoZUcfKWp3zzbPjvtjySQOkht2WYFGDDAyr71PxWY/i1Ff2dbYx7OuJXOFec4J3DCIuTnuyceqhCIed+LNrakY6t/bHJ7M61/fUDprbnK5dW9wsdtY6ryRLiKVxApdQsepsdKOqCWC8M7s0PLYbWuN/vFmp7D75J8xGfZSXX1C2H4rwPn5KPVtKtdwwBT2mlpqEHN1O++baVw33A0D9b91dByCuIhm32hNkfBmUSKfTv3D1Gof9RWMxi+B+yPU1xEqX00tNRuzNoy9Ibe8QRzhdQKnMcqDcXQ+B4qd4z7JbTV3TqsqtD2GQd6q6lJ1Nxa4QVzxUXsHZP8Aee2FQ77axxJJ2q8xPUQ9+Mb/ALlh2105SbW8mtpJfhAYQd7tuX5d/qNHvNhyU8g2fGjj36X36Ynj0j78H7kYX0gntpFZ2UKVaUpOMotof5fbf8i2dcTg4ZYyE++P1E/1MD6qIKrbnWm6eezsx5oY3U33EXVjB8Gdj+T4VGAkwrBzg0ElDOwtlGGzjiHVbo957nYZY+JyfkqRhgCqFXcFAA9AGBUdfcrLWI4aZWbONEfvjE92Ezj103k5TyAFxs++MY4v5OQBuznB7PXU3G1uUqn7Ko/OFOYqN2uvvll/3Cz/AGortsbbkN0muBtWOIO5lPcy9nzVptlffLPP/qFn+1FDzLSik0ioAeKuqlSpVBV0hPnVXOxrz7yfkZTUDZn3tM8dC/qip/nUTOxrz7yT7CD+6q25K8oOhZbK7bDhVMEh3CaIgaN54OBux4d/GfZPDXEHesp6T2lStRa+mJwzI3wYz8ETcgdpLYttKKXdGji8TA3lJgQwA7SHjCgd5HfVkWjOUUygK5GWUHIUn4Oe3HDPbjOBwqp+UVuA0EoOki4to3OB1onuYWKnPZrRG9R7zUtebdk2hLIEdo7KN2jXo2KPcshw7NIu8QhgVCqRqwSTjdVftOtTsgalTT77lcbBruv7Zkaj2T4b0ey7WhVtLSxq2cYMig544wTxxUTN7ztFJB5l3H0TcMdLCHkjPHfqjMo/EWg8clLPGPJYMfeUPykZprdcliiYsZmtsOjhPpkGtGDqRGx97OoDrIR25zwrO0vSK3e6Hgt56/JaN1g8CQZVt15p58OQr2t611Eh8nuDrJAOElPnqT2aj1h6SOyrgtOccoAt7aTxP2vChuIT4ho+uPQyg+mutxzkbPlUoRLMDuKeRTsD4ENHjj31esuKTxia4EdVCNNwMEKneYHky820fKSD0VsrHVjcZHUoq+nSzN4YHeK9DbV2xDbR9JcOEXOBnJLE8FVRlnY9iqCTQXDyll0dHs6zWyi+PMirjPEpbRHj25dl9BrhBssCTpZWeebGOllOWAPEIoAWJfBAPHNVV5tq3txDTidwGniVJpWb6mZyCzFtC5kV1jLWsLyyyZAHlLiRmbfnKwDrY+E27ih3U2Xkzagl2hR24tJKOlc95Mkupj7akpdWOpjPZnOPYONMpNkLIczsZftG3RD/ACxub8fVWRr7Rr3JxVHkDgP58yrVluymIaFAX+z7ebWtjbgyMrIZoT5PGoYFSGljHvoxxRQ478U8tOSAMKRXUhljjACwIOitlIOc9EpzI2cnU5OSTwoiVcYA7NwFQ20eVcMbmNNU8w/5cQ1EfdtnRH+MR6K7TvbpzeyoF0dZPnuHSEGjTnE4CVKWtokahIkVFHBVUKB6hTfaW24LcZnlSPuDN1j6FHWPqFQU81zPnpJOgQ/AhPvmO5pzw/EUemtLPY8MRLJGNR4ues59Ltlj7aaFuwGarpPAfc/QFTWUKjtBA5/b/ScNy6jP0m3uph3rDoHtkK5pxs3lhFLIsTxywSPnSsyaQ5HYrqSpOOzNaU0e1MkiO46OC3kEryP1ctGDgLn4IJyWO7dgZycOilQcCMMc5z5cjnuhcq0TSbixZ8ITrlWR0tljz/KSB36DFJ0nqwB7BTrFQmzJze3JuyCIIw0dsCMatW6SbH22NI8KIAlb7Yts+2tGsqa69JWH2nVbVrkt3ZKDtdn+W7atrc74rZfKpR3sDiNSPuipx3MaMNo8rLu7ne22MiaYyUmvJd8KN2rEo+muN+ewEb+OaCORUsjwXs0JK3G0L0WcLdscaKWeQdwSIsc96Crl2PsmO1gjggXTHGoVR4d57yTkk9pJqY4yZT9JuBgCDo+a2R+td7Uv5ZN2+OboEB+1jUHHtqP2lzTy9J0vTDaGFVejvi+SqliAJoiMHLt5yMMmrNpUlOIBtNtx2hENrseWO4K56OOOCNDjcSLjUFkXLDeuSM7wOFOoLzbcraugsrVPiSySTSegtFhR6fno0xWruACSQABkk7gAO3NCFT/LrYQSNtq2cYhuIJCl7Cp6kiggOdwGTvVw2BlWDEAimW0rkSHZ7p5r31kw78M+oeup7be2wdhbTum3JdyTdDkecjBLaMgH4wj1+g5oXFqYoNlIw6y3lgD4HO//AGp1hOEhRqrRjad8q+aVKlTSkoX5z1J2Pe4+sOfZgn5KB7vk7Dd2kSTrkdHGVYbmQ6F3q3Z8xo/5w/qTffgs/wCzahXZo94i+9x/qCnGKLcSIIVbcrPK9n23RyTrcwSHQokBEqYBYEMD8HAIOTvxuo75CsDs2104x0S8DnrZIb16s1X3PNtUGSG3U70BdvAvgKPTgE/jCufNVy1EDeSznEbtmNidyOcDSe5W7+w+kkUW37epc2/sZ4TMclN2UKdBxIAGLWMs+KsKPlb0sxjtYjLjV12dYkbQcN0ZbJlwdxKjA76mrWR2XMiaGydwcP69QA+am52JD0Kw6Pe0ACAEgoRwKuDqVh8YHNQEW2bq1maCdfKUA1RuuFmaPhkqcJIykhTgqd6nB1Vi+yp1wRQABHE5kcZmOogcpWhBc0+1nPBFtZzUNByvtGODOiN2rLmJh+LJg0//AL0h+ux/nF/3qI6hVbk5p8inMbeKc0qh77lhZw/TLmIeAcMfYmTULNzhmUY2fbST/wDUcdFEPW28+jdT1Oxr1Mw0gcTkPMpJqtmAZPAZlGVDm0eXduj9FBquZviQjVj7qTzVHecnFQMuxrm637QuDp+sQe9x+hm4v6/bUvYbNjgTRCiovcBx9J4k+JqU22oUvfOI8BkPPU+EdU8yhVqa+yPj5fzomksV1df4qToYz/yICRkd0k3nN4hcCn1pZpEoSJFRR2KMD/8Ap8a7VpbDXPvIEcKiSQ5wNRzoBPcArOfQnfSzULxGjRnA0/c7s81LwU7duIDPjvTuKwduzHp/240rowQDNxMiYGcMwX5Ccn1CmzWT3iK8ssscTjUkUTdHlD5pkcdZmIwcAgDON+MnW15D2Ue9bdGPe+ZD7XJq6tvR+rUaHVX4Z3ASfNZ6428ASGBM5OcO2BKWUUt1J2CKMhc+LsOHjg02Gw7m+cPtIhIgQVtY26pI4GRvhHw+ai2K3VRpRQoHYoAHsFb6avrPY9tanG0S7ic1R3G0q1cRoFxWMAAAYA3ADcAB2Y7BWJBuPoNdiK0hdXVWU5VgCD3qwyD6wauJVZCbcy2ytVlZzEdWNb385LOq58SEjI/GNWlVb8xcmmwngPnQXc0ZHh1SO3hvPsqyKiK5Sod21ypjtr2CKaWOKN4bh3MjKgyjQKnWYjf133du/uohZsDJoV2RsdLuWe7uokkSXTHAkiK4FvFq0vhhu6V2eT7kx0IWu0+dbZkAOq7jcj4MRMpJ7hoBGfXUHrvNtkI8Mljs3OX1nTcXQ7E0j6XEe3vHAns7819jAj30PQwrNb30wGmJQwikbXF1gM6cZA7goHYKJOW21ZILRvJxm4lZYIBnHvsp0g57NI1OfBDQhCV/Ypte/W0QD+7tnkdKFyqy3AUqsKlcYWMccd+O0GoLlvyblsbuw0yGSza/tiDKcvA6vnSZOLRlScFskad577Q5J8mo7C0jt4t+kZZu13O93PiT7BgdlQnPDArbFute7SqMp7mWRNOPEnd66JXCAdUZ5pU22dIWhjZuJjQn0lQTSoXVD84n1JvvwWf9Q0AbX5TxWNjHJIcsYkEaZ3u2hd3go7T2enAo+5xfqTffgs36hrz+/NttK8ZZJ3jwUTSzS5CpgaQFUHAA7MUppjRNVGgxKB9pbQeeV5ZTl3YsT4nu7gOAHcKbVcVlzXWtjE9xev5R0Ss5XGmPcNwxnLEnAGSBv4UDclOSku07pmPUj1FpXA3Lk50qOGo9g7Bv7K5C6HiMtEec33KicWkZvR7wX6KOcneCMBRJ9oTlQ/eMHsNF3KHZZmizHumiOuIn4wGCh+1cZU+kHsp4djReT+T6B0Ojo9HZpxjHp7c9++oPkvtB0kksbg5lgAMbHjNAfMf7oDCn/wCayW2dm9ge90Bp7w3denFWlhedp+E/wTaIx3MSsyKysM6XUNpPAqQRuIIIPiKhdr8hYH60McaOBw09RvAgeafth6wanLmDye8ZOEdxmVO4Sj6av4wIk/Lp1VU2u+i4OpOMHMdOHhotRTDKzQ5wEjlvVZCxRXKmMRyJxUqAcH9ZT2EeFEfI67Iklh+DgSr4ajpYejIB9ZqY23sNbhN/VkXejgb1Pd4qe0fvqD5I2UouZGlQpojERzwL69XVPwlwM5+2FWT7htxbuJ1A05zuUp9VpYGFoDpEECAREHoY147uRdSpUqokJVF3zn+75yPOubjoV79LSLbfqo59dSFxOERnbgqlj6FGf3Uwnj+pNsRli4nf/KjMh/1v8lWFhS7SqxvFw8hJPyCqdqVMFI9D9kXiMAYHAbh6BwrOmuumlpr0SV59C5aaWmuumlpoRC5BaiuTS4tY0PGMNEfTEzR/wZqZ01H2sfR3EifBl99X7oYWQfqP+O3dRK7GSb83TmDbd/AdyzxRXKjxU6HI3/Gc+yrUqqLlug2xs6fgJGltX4bxIhMY/L31a9Mu1VhSMtCb31isyaJMlCRqXOAwHwWxxU9q8DwOQSC4pUqSnEH8oeSU4vBf7NdEuNAjmjkyIriMcAzKMrIOxt/ADgN+uwb2e8vmN3EkBssARLKZiZJ41IkL6VUARl1AGT12zjdkmsbss8sb41I27xRxlG/WX0oaEk2j5Jt6SOXdHfwxNEx3DpoAUaPPeUwfUo7aEI5qpOdjlCl1eW2yVZhHJPB5U6jOnW3vcXgSet4dXxo25e8qTZWuYgHuJnWGBD2yPwJ+1UZY+gDtqtzyeFqlpqbpJn2lZyTSnzpJGl3nPcMnHr7TXQJSHPAIHFXWiAAAbgAAB3AUq2pVxLQ7zifUm+/BZ/1DUFshfoeH71F+otTvOJ9Sb78Fn/UNQuxh9DQ/eYv1FpTUxW3KK5Vcm2vVSFn6ODVql0+e+nzUGRhVzkk794G6pPZuyo7eJYoECIvAD5STxJPaTT7FLFLUfdC56aFuXGy3Cx3luMz2pLY+uQn6Yh9WSPX2mix0JBwcHBwcZwe/B4002beGRWVxiSM6JB2ZwCGHejAhh4HHEGkva17S12hXWEsIcNygdoKL6ySa23vhZoSfjgeYe7ILRn0nuprY3iyxq6Zww4HiDwKkdhBBB8RWbK2/u66MJ3Wly5aE9kUx86InsDcV9nGt9qbKeGR5rdDIjnVLEuNQbtkjz5xIHWTdk7xvyD57cWxtqpt3dWHiDu/m+eK2ljdhwx7jryK3pVHwcoLd9wlVWHFXPRuD3FHwR7KdveIBkugHeWAHtzUY0ntMFp8lcCoxwkELrSqNblHb50rKsjfFjzKx/FjBNOI4Lqb6XGLdD8ObBf8AFgU8fuyPRSjRc3N+Q55f78E264pt3z0zXLaMfTOlsvGUgyY+DApBcnu1eYO8t4Gu+z28o21K6nK2kAi8OklYs3sAI9VNNr7VSw+h7IGe+nI4nU5J4PIdwUAZwu4DuAyaIuR3JryO20O2uV2Mkz8dUjcd54gcB6z21otjWpc4Vo9kA4Z3k6nplAWX2tdY5bvPwCmNNLTXXTS01qlnIXLTS01101jTQiEzmuQskaEfTNYB7AVXVj1gH2Vrf2hdQUwHQ6kJ4agCMH7VgSp8Gz2Utr2xMYZBl4nWRR8bTnUvpZC6+kincThlDKcqwBB7wRkH2UIhC/LJy1iLiNTrt5YrgA7mUwyDWD4gawfRVs21wsiK6HKsoZT3hhkH2Gg6aAMpVhlWBBB4EEYI9GK7c3N7pheydsvZt0Y72gI1Qt+QQh8UNIcpNE7kX0qVKkKQoi8l0X0HHEscsZ4YymmRPYOl9prpt/k7Bew9FcpqXIZSCVZGHB0cb1Yd4phth9e0rKNcZjFxcP3hRH0C9u7LTbu/Se6iKhCq2bZIXapjknnujbW0TRmdlYxmZpFbGhVyxREyzZY541nlIm+z8NoWX7UD99cNj3Rn2xtSUb0WSGBd+d8KsrfLn2095SL/AIT/ALhZftlpwe6orv7isulSpU2pSH+cBc7KvsfYs/7NjUByZH0FbbsfQ8O7/LWiDl/9Sr78EuP2bVA8l2LWNsTvzbwn/wAa0oJmroFIYpYrfFLFKUdaYrgbIdKJBubTpOPhLxAP3JyQezLd5p1pqP5QbXW0tZZ33iNC2O88FX1sQPXQugIT50uVFtDayW0pLyyp1UXGV7VdidygMAe89nfW2wZ71LC3uFja/gkiU5jx5TGQMMrId0wDAgMvW3bxVEX1880rSSsWd2LMT2k/ur1TzWWfQWclrnItrqaNT3oxWZD61mFQrq1pXTcNVsqfQe6jm0oHl5Z7Nm6t1pRxuKXMBDL4dZSB7a5i+2Ku8eRd/wBLQndjs01c91YRyDEsaOPtlDfOKajk7bZz5PDn7yn8tVPqKmMmVHgcJ/ZTO+u3tCqq35dWmCtlFLORu021sxHo4AVAycu57u7NlEU2e2oozzZaXUDgooA0q/ge0bjmvQKRBRhQAPAY+avI/OLYsl/NN8G4muZEPgtzNERnvBjJ9Yp+jsW1pOxEFx5mf2Tb7uq4QDHRXfyY5EwWWWTVJM+dc0hzI2d53/BGewesmp/FA3NRy0N5bmKdszw6Rkne8Z3K3iwPVJ7er2mjzFXY0yVS4Gc1pilit8UtNdSVpilprfFLFCIWmmuFvZhC2k9VjnT2KTktjuBJzjvz306xSxQhaaajObmaG8e6uY9Q0XhVHBwSq29ujg486NigOk9yncQMOduTmO1nccUhlYelUYj5qFP7Nlzm0uk+LMjflJj+CklP0hvVuXUxRCyo0hA3IpUM3gC5C59JFQc+3bx+rb2DqxHn3M0Uca57xC8jtjuAGe8URUqSn1DcneT5t+kklfpriYhpZdOkHAwqIvwIlG5VyeJJJJNacs+VCbPspbh8ZUYjXteQ7kUDicnj3AE9lSF/HOcdBJEm456SJpN/ZjTImKrG1iNztNzeym6aEyC2JURxI0LIk+mEEjUHdcMSTj0ChcJgSnXILYL2tkom+nSs00ueOuTfg+IGAfHNOeUq/wCF/D7L9utTumoXlON1r/3Cyz+eH76XuUVubpViUqVKkKWonlagOz7oEZBtp8j/AC2oY5JD/h9p2/Q0H7JaKOVX+Auvwef9m1DPJAf8PtPwaD9ktKCZq6KUxSxW2Kgtqct7K3OmW4TXw0Iekcnu0x5OT411MxKm8UG87Mo/uuaMHLuFYKBklY5EZ2wOCgDex3bwOJFPE27d3QPkls1tHjfcXg0aR2lbcHUx7ixC99AnKbnAtrYtBbny1pCFu7mQhukj4NFHjqquCcaeqvZk5NVtXaDS7sqHtu3xoBzOnQap9lE6uyVSVd/MtzoRJrtr6QI7mPo5W3K2iNIVRm7G0xrhjxxvOeNL3sSrIwjfWgJ0tgjUvYSDwOOI781wqcDKdXuOlXmHkFz0XNhpimzc2w3BWPXjH2jnsHxTu7sV6E5L8sbXaEXSWkofGNSnc6E9jId49PA43E11Cmq898t9jdPsEXQB1QX95neDiOa5cEfl6OHee/NehKrDbXJqSHk1eRTgB83MxCkMB9EGVcHfnqgHPEZ7xQheeNlXYSTreYwKP24VvhDxU4YeKiizkjzg33TRW5vCqOwQPLGs2gscDz+tjOBx3ChrYeyxM5L+avHxJ4Cpn+5YZUyilD2EZz7DxHbUWtcNZLZPXgri02LXu6faMjOYBOZjWFdo5JXsu662i2g8VtoEgY8P+blmHbwxxrfYTGG6uLNixWMRzQFmLN0MmQVLMSzaJFYZJO5hWvN3yyF5CYpercwBVkGfPGMCVfBsb+4+kVnbh6Pa9k+Pp0N1Ax+5CTKParVlNmbQvPWXYXTpyI3AcQRHGFXXFAMYREEIgxSxW2KzitwqtaYpYrbTSxQuoW5ebbWGJICATdmSAZ+CGjYFsdp1Mgx9tQh/ZrvwLi7h7XijkG/62xU7v80eyofnh5Rlr6DogdNuW0ucaXkVxr0juVkCk96sOymXNTtZbbb8ek4jleSEY4FZc9H/AKtFImVIYIC9RUqVKhOJntnaa29vLO/mxRvIfxVLY9eMVVc1q1rabFuJSeke5bpSdx1bQV5HyMdhx7B6ibnUm6VLWwXOu9uERscRDGRJK3sA9RNN+efq2Fvp3YvbXGOzBbFC4dFN4qB5XyaUtm44v7I47/flohYb6G+Xg94hxx8tsv2y0sqK3UKx6VKlSFLUXyr/AMBdfg0/7NqqzYnK6eW0t7bZUInljt4Flmc4ghbo1ypPw3HcPl3irT5Wf4C6/Bp/2TVVvJPnEtYLG3hgtrmRlhTUIbYkF9I1nORkls5PbVbtG5uKFMd2p4nHLkOZXWsa4+0VKRc27z9bal5NcntiRuhgHhoXew8d1MtqCewyuydjruJxMSjE43ZCoxkI7ssD4VLQ86NrnE6XFt4z27ov5QyB66KLHaEcyCSF1kQ8GRgyn1jt8KwVxd39N+K8YSODpDfgQPmpbWsj2V5m5Y8pNozPp2gZU7oihiT8jADek59NC9ewNobMinQxzxpKh+C6hh6d/A+NVJy25jhhpdmk7skwMc/m3O/8Vvb2VotmekFq6KT2inwj3f2/maafSdrqqarIFbTQsjFXUqykgqRggjcQQd4NSvJm3DTEnfpGR6eFap7wxpclWlubms2i38xhcYeT8zDOnHpIB9lK0ubiymWWJnhkU5VlOPl4Ed4O40ZVrJGGGGAIPYarG37pzGS29X0UolkU3kO5xCtPmy55Y7/Tb3eIrrgpG6OY/a/Ff7Xt7O4E/OdMF2PeluHk7jjje3VHykbu3hXl7a2xTCekhJ0g53cUPYc92e3sqytt85nlnJhllf6J6WK3k73APSB8dmpYyCfjA8MirOnUbUGJqxN3aVbSoaVUQfnzCANhRYtmI4u2PmX95qXteB7tRx6B1R81NbSErBGqkZ3e3eezu4+qn6LgADgKpa75J5lel7LtzTZTH6WDzOf1+ScbC2kbXaNtONys4hk7ikhxv9BwfUKtPleSL3ZhAz9EyD2wOPmyfVVM7YHvLHtGkj0hhR1z77TaKKz6NmSTpHdWUlWGlVGQRw3vVa6nN/bVBr7Q8AJ+qyfpHRFO5cR+YA+On0Vn4rOKpDkjz0XQZIrmLyrJABTqzfJ1X9ePTRTyi57LaEabZGuJcDO8CNSRwLjOsg7urkdzVsZWNwFWNiq+5T85o6cWWzh01zI3RdJnqRO3VyDjrsvE9gxxO8UIctudC66DyUlEnfJnMQI6JSN0AYscuB57DGCdPYabcxWyOl2i0rDdBEzDwd+oP9Jf2VEvbnu1u+rwE+O74p2nSk5rHPVshLaa0ijB0pa6QT24kckk9rEsWPiar22uWjdXQ4ZGDKe4qcg+0Vcn9oSwJS1mHANJGfxgrL+q1UtUHYtY1rJjyZOc9ZKkVBDivZ3JbbyXtnDcRndIgJHxW4MvpDAj1VK15w5kecdbKU2t0+m3lbKMT1YpOG/4qMMZPYQDwJNXJzjcpXtbPTbDVdXLCC3Ucdb7tY8FG/PDOnvq3Tag+Tsn94beuLsb4LFDawnO5pWJMrD0AlfQVrvzsya/7vtxjM1/C34kWWY4/GFEXIrkwuzrGK3BBKgtI/x5G3u2/szuGewCq9h28u1OUWuE6rewhkVWByryOdBYdmDkgHtEee2hcJgI+ob5eJm3h/DbL9utE2KGOX7Ygt+G++ssZ+/A7vZ7M0pR26qxqVKlSVJUVys/wF1+DT/smob5DOTsyzz9jQ/IgH7qNbq2WRGRxlXVlYd6sCCPYaELfmpto1CxTXsajcFS9lVQO4AHcK6kubKlSM7uNU7zj8srezuMbMAS7DZmkiOmPdxR416kzHtyDp788LPbmvgIwbm//Tpf96iTzA7M+LN+eP8AtSXta9pa4SCktZhMpnze86MW0AIpcRXIHmfBkxxKE/Kp3jxGcHVCcPMNs1GDJ5QrKQQyzkEEcCCBkGpP3LofsvaH6dJWNu/RZlSpioPwg7iJ8uSmNrwM0L86XNut9EZ7dQLpBndu6ZQPNPe/xT6juxikeTMmmZlbcSCMHjkHh89elvcuh+y9ofp0lRj8xGzy5dmuS5JYsZyWLHeSW05J8autn2Fe3oGhVfiG7LTl0T1tddhcMrgaGVU1KrjteZbZ6Z1Cd8/GuH3ejQV+Wu/uPbN+tSfpM/8APTncHfqWw/qyl/xHzH2VKFcjB4GmNpYIhK6F7WUkAnGd4ye75iKvn3H9m4+lSenymbP69anma2Z9ak/SZv56W2zcARiUat6SUKjmvNHMcSNDqNFRU1hpOuEBWHZwVvAjsPjTqGXUoYdvyd49Rq6vcZ2Z9ak/SZv561HMrsz6zJ+kzfz102TnCC5cp+ktKk8mnSIB1E5TxGXnxyVQWOzzPPDCoz0k0YO7PVDB3PoCqxrnz47dE20BCpytugU/dv129g0j1VcsfM1s1SGWOUMOBF1MCOziHrnLzI7LZizwyMx3km4mJJ7yS++kUtn4a7arjOEEAczEnyEKi2rtLv8AVxhsZAayvLcczLnSSMjBx2g8R6Kc7Lv+hk6RRl1GYz2K/Y/iV4jxA7q9Me4Xsn6w/wCfl/mrHuF7J+sP+fl/mq0VQvLzuSSSck7yTxJq7/7Plpi2uZMedKiZ+4TP/wCyjL3CtlfWH/PyfzV3g5mNmoMIky789W5mG/v3Nxqv2lZm8t3UA6JjPXQylsdhMqP51tj+UbKnAGWjAmXd9b3t/o1V5lr1unNbs8Lgws3eWnmYnPHJ6TfXL3INlfYaflyfz0zsnZ7rCkaRfiznSPqV2o/EZXk2irk9zkXdpJC+Un8nR44ROC4iWQjVpIYEHAxnO4EjhXof3Htk/Yafly/z1j3Hdk/YafnJf56tk2qC5Uc7e0L9DHLKI4mGGjiXQrDuY5LMPAnHhVuc0vJI2dgGkXE0+JH3bwuPe1PoBzjvY91EPuObJ+w1/OS/z11PNRs37HP6RP8A1KElwkKQ0+FCfOQPebXPD+8LP9c1N+5Lsz7HP6RP/UraDmp2ajq6251IyupM8xwynIODIQcEV2UgU4MospVnFKuJ1f/Z"/>
          <p:cNvSpPr>
            <a:spLocks noChangeAspect="1" noChangeArrowheads="1"/>
          </p:cNvSpPr>
          <p:nvPr/>
        </p:nvSpPr>
        <p:spPr bwMode="auto">
          <a:xfrm>
            <a:off x="541338" y="2746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/>
          </a:p>
        </p:txBody>
      </p:sp>
      <p:pic>
        <p:nvPicPr>
          <p:cNvPr id="513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2362905" cy="23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1403648" y="3501008"/>
            <a:ext cx="718224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altLang="en-US" sz="3000" kern="0" dirty="0"/>
              <a:t>What is the role of IP in successful management of innovation?</a:t>
            </a:r>
            <a:endParaRPr lang="fr-FR" altLang="en-US" sz="3000" kern="0" dirty="0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2771800" y="4796408"/>
            <a:ext cx="6192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altLang="en-US" sz="3000" kern="0" dirty="0"/>
              <a:t>And how can patent analytics contribute to that?</a:t>
            </a:r>
            <a:endParaRPr lang="fr-FR" alt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4481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098-68F7-4DE1-9359-906CC3E4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 and </a:t>
            </a:r>
            <a:r>
              <a:rPr lang="fr-FR" dirty="0" err="1"/>
              <a:t>Thailand</a:t>
            </a:r>
            <a:endParaRPr lang="fr-FR" dirty="0"/>
          </a:p>
        </p:txBody>
      </p:sp>
      <p:pic>
        <p:nvPicPr>
          <p:cNvPr id="5" name="Picture 2" descr="http://www.wipo.int/ipstats/en/statistics/country_profile/countries/graphs/th1.gif">
            <a:extLst>
              <a:ext uri="{FF2B5EF4-FFF2-40B4-BE49-F238E27FC236}">
                <a16:creationId xmlns:a16="http://schemas.microsoft.com/office/drawing/2014/main" id="{BA86683D-3904-4DBF-B595-0296FBEFA7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436499"/>
            <a:ext cx="6552728" cy="49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5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252831"/>
            <a:ext cx="8856984" cy="727897"/>
          </a:xfrm>
          <a:ln>
            <a:noFill/>
          </a:ln>
        </p:spPr>
        <p:txBody>
          <a:bodyPr/>
          <a:lstStyle/>
          <a:p>
            <a:r>
              <a:rPr lang="fr-FR" dirty="0" err="1"/>
              <a:t>Companies</a:t>
            </a:r>
            <a:r>
              <a:rPr lang="fr-FR" dirty="0"/>
              <a:t>’ patent portfolio and how </a:t>
            </a:r>
            <a:r>
              <a:rPr lang="fr-FR" dirty="0" err="1"/>
              <a:t>they</a:t>
            </a:r>
            <a:r>
              <a:rPr lang="fr-FR" dirty="0"/>
              <a:t> influence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6076" y="5741432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Source: IEEE Spectrum Patent Power </a:t>
            </a:r>
            <a:r>
              <a:rPr lang="fr-FR" sz="1600" dirty="0" err="1"/>
              <a:t>Scorecards</a:t>
            </a:r>
            <a:r>
              <a:rPr lang="fr-FR" sz="1600" dirty="0"/>
              <a:t> 2017 </a:t>
            </a:r>
          </a:p>
          <a:p>
            <a:r>
              <a:rPr lang="fr-FR" sz="1600" dirty="0">
                <a:hlinkClick r:id="rId3"/>
              </a:rPr>
              <a:t>http://spectrum.ieee.org/static/interactive-patent-power-2017</a:t>
            </a:r>
            <a:r>
              <a:rPr lang="fr-FR" sz="1600" dirty="0"/>
              <a:t>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86FA7B-CF1C-40AE-BB7E-F54DE1EC5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037" y="1228659"/>
            <a:ext cx="9180141" cy="426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BE8E23-951C-4A4B-97E7-8B77E6E2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674" y="3570707"/>
            <a:ext cx="3067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23205"/>
            <a:ext cx="8229600" cy="706090"/>
          </a:xfrm>
        </p:spPr>
        <p:txBody>
          <a:bodyPr/>
          <a:lstStyle/>
          <a:p>
            <a:r>
              <a:rPr lang="fr-FR" dirty="0" err="1"/>
              <a:t>Decisions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lead to collaborations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7891"/>
            <a:ext cx="8712968" cy="5712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516216" y="1196753"/>
            <a:ext cx="576064" cy="288032"/>
          </a:xfrm>
          <a:prstGeom prst="rect">
            <a:avLst/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1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A2FE3-8130-4E1A-AF4F-A9B2EA98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an innovation </a:t>
            </a:r>
            <a:r>
              <a:rPr lang="fr-FR" dirty="0" err="1"/>
              <a:t>indicator</a:t>
            </a:r>
            <a:r>
              <a:rPr lang="fr-FR" dirty="0"/>
              <a:t>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160B39-3838-4D8E-AE6F-28A634F71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7544" y="1569216"/>
            <a:ext cx="3615067" cy="501414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8A2AC5-FD58-4E95-8F9C-72B89A8A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84" y="1773238"/>
            <a:ext cx="4402832" cy="4569371"/>
          </a:xfrm>
        </p:spPr>
        <p:txBody>
          <a:bodyPr/>
          <a:lstStyle/>
          <a:p>
            <a:r>
              <a:rPr lang="fr-FR" sz="2200" b="1" dirty="0"/>
              <a:t>Innovation types</a:t>
            </a:r>
            <a:r>
              <a:rPr lang="fr-FR" sz="2200" dirty="0"/>
              <a:t>:</a:t>
            </a:r>
          </a:p>
          <a:p>
            <a:pPr lvl="1"/>
            <a:r>
              <a:rPr lang="fr-FR" sz="2200" dirty="0" err="1"/>
              <a:t>product</a:t>
            </a:r>
            <a:r>
              <a:rPr lang="fr-FR" sz="2200" dirty="0"/>
              <a:t>, process, </a:t>
            </a:r>
            <a:r>
              <a:rPr lang="fr-FR" sz="2200" dirty="0" err="1"/>
              <a:t>organizational</a:t>
            </a:r>
            <a:r>
              <a:rPr lang="fr-FR" sz="2200" dirty="0"/>
              <a:t> &amp; marketing innovation</a:t>
            </a:r>
          </a:p>
          <a:p>
            <a:r>
              <a:rPr lang="fr-FR" sz="2200" b="1" dirty="0"/>
              <a:t>Patent data: innovation/ S&amp;T output </a:t>
            </a:r>
            <a:r>
              <a:rPr lang="fr-FR" sz="2200" b="1" dirty="0" err="1"/>
              <a:t>indicator</a:t>
            </a:r>
            <a:endParaRPr lang="fr-FR" sz="2200" b="1" dirty="0"/>
          </a:p>
          <a:p>
            <a:pPr marL="0" indent="0">
              <a:buNone/>
            </a:pP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78875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4F98-A124-4672-8445-5567A5A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53629"/>
            <a:ext cx="9036496" cy="892399"/>
          </a:xfrm>
        </p:spPr>
        <p:txBody>
          <a:bodyPr/>
          <a:lstStyle/>
          <a:p>
            <a:r>
              <a:rPr lang="fr-FR" dirty="0"/>
              <a:t>Patent-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727B8-90B7-4B31-A997-5DF56EF9A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4247" y="1340768"/>
            <a:ext cx="5599753" cy="5832648"/>
          </a:xfrm>
        </p:spPr>
        <p:txBody>
          <a:bodyPr/>
          <a:lstStyle/>
          <a:p>
            <a:r>
              <a:rPr lang="fr-FR" dirty="0"/>
              <a:t>Patents: </a:t>
            </a:r>
            <a:r>
              <a:rPr lang="fr-FR" dirty="0" err="1"/>
              <a:t>structured</a:t>
            </a:r>
            <a:r>
              <a:rPr lang="fr-FR" dirty="0"/>
              <a:t> data, </a:t>
            </a:r>
            <a:r>
              <a:rPr lang="fr-FR" dirty="0" err="1"/>
              <a:t>appropriate</a:t>
            </a:r>
            <a:r>
              <a:rPr lang="fr-FR" dirty="0"/>
              <a:t> for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Information </a:t>
            </a:r>
            <a:r>
              <a:rPr lang="fr-FR" dirty="0" err="1"/>
              <a:t>grouped</a:t>
            </a:r>
            <a:r>
              <a:rPr lang="fr-FR" dirty="0"/>
              <a:t> by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:</a:t>
            </a:r>
          </a:p>
          <a:p>
            <a:r>
              <a:rPr lang="fr-FR" dirty="0"/>
              <a:t>Patent classifications (</a:t>
            </a:r>
            <a:r>
              <a:rPr lang="fr-FR" dirty="0" err="1"/>
              <a:t>technology</a:t>
            </a:r>
            <a:r>
              <a:rPr lang="fr-FR" dirty="0"/>
              <a:t>, </a:t>
            </a:r>
            <a:r>
              <a:rPr lang="fr-FR" dirty="0" err="1"/>
              <a:t>companies</a:t>
            </a:r>
            <a:r>
              <a:rPr lang="fr-FR" dirty="0"/>
              <a:t>, </a:t>
            </a:r>
            <a:r>
              <a:rPr lang="fr-FR" dirty="0" err="1"/>
              <a:t>organization</a:t>
            </a:r>
            <a:r>
              <a:rPr lang="fr-FR" dirty="0"/>
              <a:t> types)</a:t>
            </a:r>
          </a:p>
          <a:p>
            <a:r>
              <a:rPr lang="fr-FR" dirty="0"/>
              <a:t>Patent citations</a:t>
            </a:r>
          </a:p>
          <a:p>
            <a:r>
              <a:rPr lang="fr-FR" dirty="0" err="1"/>
              <a:t>Internationalization</a:t>
            </a:r>
            <a:r>
              <a:rPr lang="fr-FR" dirty="0"/>
              <a:t> of S&amp;T</a:t>
            </a:r>
          </a:p>
          <a:p>
            <a:r>
              <a:rPr lang="fr-FR" dirty="0"/>
              <a:t>Patent value</a:t>
            </a:r>
          </a:p>
          <a:p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6A7B7-BA9E-4A27-8728-2648086E0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340768"/>
            <a:ext cx="329272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BF7FA9-F163-4C96-8A80-83A1EB65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70062"/>
            <a:ext cx="8229600" cy="1143000"/>
          </a:xfrm>
        </p:spPr>
        <p:txBody>
          <a:bodyPr/>
          <a:lstStyle/>
          <a:p>
            <a:r>
              <a:rPr lang="fr-FR" dirty="0"/>
              <a:t>Global Innovation Index (GII)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9D1D0D-93EC-4976-A24F-C62CFD74C2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75856" y="1408708"/>
            <a:ext cx="5839942" cy="410852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CA859F0-5639-4D9A-8E2B-68BB8C434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267" y="1548657"/>
            <a:ext cx="3443059" cy="4352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25F90F-B5E8-4E81-BF02-5856B39D7C5C}"/>
              </a:ext>
            </a:extLst>
          </p:cNvPr>
          <p:cNvSpPr/>
          <p:nvPr/>
        </p:nvSpPr>
        <p:spPr>
          <a:xfrm>
            <a:off x="4182" y="6396335"/>
            <a:ext cx="8701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www.wipo.int/edocs/pubdocs/en/wipo_pub_gii_2017.pdf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71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A0A1D0-51E2-450D-8AB9-B494B6A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19" y="404664"/>
            <a:ext cx="691760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9AE82E-E34B-48EE-B7B4-033AC99B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initial </a:t>
            </a:r>
            <a:r>
              <a:rPr lang="fr-FR" dirty="0" err="1"/>
              <a:t>thoughts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A36C79-B6A0-4DC3-A8C3-5B396014C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94842"/>
            <a:ext cx="8229600" cy="4352925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b="1" dirty="0"/>
              <a:t>can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measure</a:t>
            </a:r>
            <a:r>
              <a:rPr lang="fr-FR" dirty="0"/>
              <a:t>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/>
              <a:t>value</a:t>
            </a:r>
            <a:r>
              <a:rPr lang="fr-FR" dirty="0"/>
              <a:t> of </a:t>
            </a:r>
            <a:r>
              <a:rPr lang="fr-FR" dirty="0" err="1"/>
              <a:t>measuring</a:t>
            </a:r>
            <a:r>
              <a:rPr lang="fr-FR" dirty="0"/>
              <a:t>?</a:t>
            </a:r>
          </a:p>
          <a:p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trying</a:t>
            </a:r>
            <a:r>
              <a:rPr lang="fr-FR" dirty="0"/>
              <a:t> to show?</a:t>
            </a:r>
          </a:p>
          <a:p>
            <a:pPr lvl="1"/>
            <a:r>
              <a:rPr lang="fr-FR" b="1" dirty="0" err="1"/>
              <a:t>Illustrate</a:t>
            </a:r>
            <a:r>
              <a:rPr lang="fr-FR" dirty="0"/>
              <a:t> the data</a:t>
            </a:r>
          </a:p>
          <a:p>
            <a:pPr lvl="1"/>
            <a:r>
              <a:rPr lang="fr-FR" b="1" dirty="0"/>
              <a:t>Highlight </a:t>
            </a:r>
            <a:r>
              <a:rPr lang="fr-FR" dirty="0"/>
              <a:t>a </a:t>
            </a:r>
            <a:r>
              <a:rPr lang="fr-FR" dirty="0" err="1"/>
              <a:t>peak</a:t>
            </a:r>
            <a:r>
              <a:rPr lang="fr-FR" dirty="0"/>
              <a:t>/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stands out</a:t>
            </a:r>
          </a:p>
          <a:p>
            <a:pPr lvl="1"/>
            <a:r>
              <a:rPr lang="fr-FR" dirty="0"/>
              <a:t>First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clarity</a:t>
            </a:r>
            <a:r>
              <a:rPr lang="fr-FR" dirty="0"/>
              <a:t> about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audience to focus on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the right </a:t>
            </a:r>
            <a:r>
              <a:rPr lang="fr-FR" dirty="0" err="1"/>
              <a:t>visualization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case</a:t>
            </a:r>
          </a:p>
          <a:p>
            <a:r>
              <a:rPr lang="fr-FR" b="1" dirty="0"/>
              <a:t>Co-relation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b="1" dirty="0"/>
              <a:t>causation </a:t>
            </a:r>
          </a:p>
        </p:txBody>
      </p:sp>
    </p:spTree>
    <p:extLst>
      <p:ext uri="{BB962C8B-B14F-4D97-AF65-F5344CB8AC3E}">
        <p14:creationId xmlns:p14="http://schemas.microsoft.com/office/powerpoint/2010/main" val="133026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2" y="28300"/>
            <a:ext cx="9101602" cy="1240460"/>
          </a:xfrm>
        </p:spPr>
        <p:txBody>
          <a:bodyPr/>
          <a:lstStyle/>
          <a:p>
            <a:r>
              <a:rPr lang="en-US" sz="3200" dirty="0"/>
              <a:t>Patent Information: fields which can be analyzed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54" y="1268760"/>
            <a:ext cx="8839200" cy="5715000"/>
          </a:xfrm>
        </p:spPr>
        <p:txBody>
          <a:bodyPr/>
          <a:lstStyle/>
          <a:p>
            <a:r>
              <a:rPr lang="en-US" dirty="0"/>
              <a:t>Patent Documents</a:t>
            </a:r>
          </a:p>
          <a:p>
            <a:pPr lvl="1"/>
            <a:r>
              <a:rPr lang="en-US" dirty="0"/>
              <a:t>Publication/Application Numbers – which one and why?</a:t>
            </a:r>
          </a:p>
          <a:p>
            <a:pPr lvl="1"/>
            <a:r>
              <a:rPr lang="en-US" dirty="0"/>
              <a:t>Applicants</a:t>
            </a:r>
          </a:p>
          <a:p>
            <a:pPr lvl="1"/>
            <a:r>
              <a:rPr lang="en-US" dirty="0"/>
              <a:t>Inventors</a:t>
            </a:r>
          </a:p>
          <a:p>
            <a:pPr lvl="1"/>
            <a:r>
              <a:rPr lang="en-US" dirty="0"/>
              <a:t>Patent Classification</a:t>
            </a:r>
          </a:p>
          <a:p>
            <a:pPr lvl="1"/>
            <a:r>
              <a:rPr lang="en-US" dirty="0"/>
              <a:t>Citations </a:t>
            </a:r>
          </a:p>
          <a:p>
            <a:r>
              <a:rPr lang="en-US" dirty="0"/>
              <a:t>Other types of patent/business information </a:t>
            </a:r>
          </a:p>
          <a:p>
            <a:pPr lvl="1"/>
            <a:r>
              <a:rPr lang="en-US" dirty="0"/>
              <a:t>Legal Status Events</a:t>
            </a:r>
          </a:p>
          <a:p>
            <a:pPr lvl="1"/>
            <a:r>
              <a:rPr lang="en-US" dirty="0"/>
              <a:t>Change of ownership</a:t>
            </a:r>
          </a:p>
          <a:p>
            <a:pPr lvl="1"/>
            <a:r>
              <a:rPr lang="en-US" dirty="0"/>
              <a:t>Corporate trees/ affiliations</a:t>
            </a:r>
          </a:p>
          <a:p>
            <a:pPr lvl="1"/>
            <a:r>
              <a:rPr lang="en-US" dirty="0"/>
              <a:t>Licensing</a:t>
            </a:r>
          </a:p>
          <a:p>
            <a:pPr lvl="1"/>
            <a:r>
              <a:rPr lang="en-US" dirty="0"/>
              <a:t>Litigation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74AE-E104-4A88-B778-2B19CA5A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92088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can I </a:t>
            </a:r>
            <a:r>
              <a:rPr lang="fr-FR" dirty="0" err="1"/>
              <a:t>analyze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23BC-3231-4F5C-88E3-4529F8DF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" y="792088"/>
            <a:ext cx="9138713" cy="6165304"/>
          </a:xfrm>
        </p:spPr>
        <p:txBody>
          <a:bodyPr/>
          <a:lstStyle/>
          <a:p>
            <a:r>
              <a:rPr lang="fr-FR" dirty="0"/>
              <a:t>Technologies:</a:t>
            </a:r>
          </a:p>
          <a:p>
            <a:pPr lvl="1"/>
            <a:r>
              <a:rPr lang="fr-FR" dirty="0"/>
              <a:t>Patent classification codes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mining</a:t>
            </a:r>
            <a:r>
              <a:rPr lang="fr-FR" dirty="0"/>
              <a:t>/concept </a:t>
            </a:r>
            <a:r>
              <a:rPr lang="fr-FR" dirty="0" err="1"/>
              <a:t>analysis</a:t>
            </a:r>
            <a:r>
              <a:rPr lang="fr-FR" dirty="0"/>
              <a:t>/clustering/network </a:t>
            </a:r>
            <a:r>
              <a:rPr lang="fr-FR" dirty="0" err="1"/>
              <a:t>visualization</a:t>
            </a:r>
            <a:endParaRPr lang="fr-FR" dirty="0"/>
          </a:p>
          <a:p>
            <a:pPr lvl="1"/>
            <a:r>
              <a:rPr lang="fr-FR" dirty="0"/>
              <a:t>Importance and impact on </a:t>
            </a:r>
            <a:r>
              <a:rPr lang="fr-FR" dirty="0" err="1"/>
              <a:t>thee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(citations, </a:t>
            </a:r>
            <a:r>
              <a:rPr lang="fr-FR" dirty="0" err="1"/>
              <a:t>litigation</a:t>
            </a:r>
            <a:r>
              <a:rPr lang="fr-FR" dirty="0"/>
              <a:t>, </a:t>
            </a:r>
            <a:r>
              <a:rPr lang="fr-FR" dirty="0" err="1"/>
              <a:t>licensing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Emerging</a:t>
            </a:r>
            <a:r>
              <a:rPr lang="fr-FR" dirty="0"/>
              <a:t>/disruptive technologies and value (</a:t>
            </a:r>
            <a:r>
              <a:rPr lang="fr-FR" dirty="0" err="1"/>
              <a:t>tricky</a:t>
            </a:r>
            <a:r>
              <a:rPr lang="fr-FR" dirty="0"/>
              <a:t>!)</a:t>
            </a:r>
          </a:p>
          <a:p>
            <a:pPr lvl="1"/>
            <a:r>
              <a:rPr lang="fr-FR" dirty="0"/>
              <a:t>Identification of direct                                           </a:t>
            </a:r>
            <a:r>
              <a:rPr lang="fr-FR" dirty="0" err="1"/>
              <a:t>competitors</a:t>
            </a:r>
            <a:r>
              <a:rPr lang="fr-FR" dirty="0"/>
              <a:t>/possible                                               IPR </a:t>
            </a:r>
            <a:r>
              <a:rPr lang="fr-FR" dirty="0" err="1"/>
              <a:t>infringements</a:t>
            </a:r>
            <a:endParaRPr lang="fr-FR" dirty="0"/>
          </a:p>
          <a:p>
            <a:pPr lvl="1"/>
            <a:r>
              <a:rPr lang="fr-FR" dirty="0"/>
              <a:t>Key patents/technologies</a:t>
            </a:r>
          </a:p>
          <a:p>
            <a:pPr marL="457200" lvl="1" indent="0">
              <a:buNone/>
            </a:pPr>
            <a:r>
              <a:rPr lang="fr-FR" dirty="0"/>
              <a:t>(citation </a:t>
            </a:r>
            <a:r>
              <a:rPr lang="fr-FR" dirty="0" err="1"/>
              <a:t>analysis</a:t>
            </a:r>
            <a:r>
              <a:rPr lang="fr-FR" dirty="0"/>
              <a:t>)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AE9F29-05FC-4486-8427-06829909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9711" y="3429000"/>
            <a:ext cx="4889002" cy="325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Innovation cycle and IP management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65901430"/>
              </p:ext>
            </p:extLst>
          </p:nvPr>
        </p:nvGraphicFramePr>
        <p:xfrm>
          <a:off x="226629" y="1196752"/>
          <a:ext cx="8712968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79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5F7-7946-44A0-BFFC-7CECEF9E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2674"/>
            <a:ext cx="7715200" cy="572030"/>
          </a:xfrm>
        </p:spPr>
        <p:txBody>
          <a:bodyPr/>
          <a:lstStyle/>
          <a:p>
            <a:r>
              <a:rPr lang="fr-FR" dirty="0"/>
              <a:t>Citation </a:t>
            </a:r>
            <a:r>
              <a:rPr lang="fr-FR" dirty="0" err="1"/>
              <a:t>analysis</a:t>
            </a:r>
            <a:r>
              <a:rPr lang="fr-FR" dirty="0"/>
              <a:t>/network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FC8C5-7462-4A0C-855B-9046934A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764704"/>
            <a:ext cx="7715200" cy="500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54ADE-B81F-4273-85F2-DCA4CEEB392B}"/>
              </a:ext>
            </a:extLst>
          </p:cNvPr>
          <p:cNvSpPr txBox="1"/>
          <p:nvPr/>
        </p:nvSpPr>
        <p:spPr>
          <a:xfrm>
            <a:off x="35496" y="5877272"/>
            <a:ext cx="8784976" cy="6926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2200" dirty="0" err="1"/>
              <a:t>Forward</a:t>
            </a:r>
            <a:r>
              <a:rPr lang="fr-FR" sz="2200" dirty="0"/>
              <a:t> citations: impact of an invention/patent</a:t>
            </a:r>
          </a:p>
          <a:p>
            <a:r>
              <a:rPr lang="fr-FR" sz="2200" dirty="0" err="1"/>
              <a:t>Backward</a:t>
            </a:r>
            <a:r>
              <a:rPr lang="fr-FR" sz="2200" dirty="0"/>
              <a:t> citations: </a:t>
            </a:r>
            <a:r>
              <a:rPr lang="fr-FR" sz="2200" dirty="0" err="1"/>
              <a:t>assessment</a:t>
            </a:r>
            <a:r>
              <a:rPr lang="fr-FR" sz="2200" dirty="0"/>
              <a:t> of </a:t>
            </a:r>
            <a:r>
              <a:rPr lang="fr-FR" sz="2200" dirty="0" err="1"/>
              <a:t>degree</a:t>
            </a:r>
            <a:r>
              <a:rPr lang="fr-FR" sz="2200" dirty="0"/>
              <a:t> of </a:t>
            </a:r>
            <a:r>
              <a:rPr lang="fr-FR" sz="2200" dirty="0" err="1"/>
              <a:t>novelty</a:t>
            </a:r>
            <a:endParaRPr lang="fr-FR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C513D-9B08-4C8C-ACEA-D5BC9E2D7B89}"/>
              </a:ext>
            </a:extLst>
          </p:cNvPr>
          <p:cNvSpPr txBox="1"/>
          <p:nvPr/>
        </p:nvSpPr>
        <p:spPr>
          <a:xfrm>
            <a:off x="251520" y="4941168"/>
            <a:ext cx="3240360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600" dirty="0" err="1"/>
              <a:t>Source:WIPO</a:t>
            </a:r>
            <a:r>
              <a:rPr lang="fr-FR" sz="1600" dirty="0"/>
              <a:t> PLR on </a:t>
            </a:r>
            <a:r>
              <a:rPr lang="fr-FR" sz="1600" dirty="0" err="1"/>
              <a:t>Atazanavir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7278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8227-4253-4762-B546-2C1E3EBBE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16632"/>
            <a:ext cx="8229600" cy="504056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can I </a:t>
            </a:r>
            <a:r>
              <a:rPr lang="fr-FR" dirty="0" err="1"/>
              <a:t>analyze</a:t>
            </a:r>
            <a:r>
              <a:rPr lang="fr-FR" dirty="0"/>
              <a:t>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743B2-B730-4381-985E-05761D04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4724"/>
            <a:ext cx="9144000" cy="6160270"/>
          </a:xfrm>
        </p:spPr>
        <p:txBody>
          <a:bodyPr/>
          <a:lstStyle/>
          <a:p>
            <a:r>
              <a:rPr lang="fr-FR" dirty="0" err="1"/>
              <a:t>Applicants</a:t>
            </a:r>
            <a:r>
              <a:rPr lang="fr-FR" dirty="0"/>
              <a:t>/</a:t>
            </a:r>
            <a:r>
              <a:rPr lang="en-US" dirty="0"/>
              <a:t>Inventors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Top </a:t>
            </a:r>
            <a:r>
              <a:rPr lang="fr-FR" dirty="0" err="1"/>
              <a:t>applicants</a:t>
            </a:r>
            <a:r>
              <a:rPr lang="fr-FR" dirty="0"/>
              <a:t>/</a:t>
            </a:r>
            <a:r>
              <a:rPr lang="fr-FR" dirty="0" err="1"/>
              <a:t>inventors</a:t>
            </a:r>
            <a:endParaRPr lang="fr-FR" dirty="0"/>
          </a:p>
          <a:p>
            <a:pPr lvl="1"/>
            <a:r>
              <a:rPr lang="fr-FR" dirty="0"/>
              <a:t>Co-</a:t>
            </a:r>
            <a:r>
              <a:rPr lang="fr-FR" dirty="0" err="1"/>
              <a:t>occurances</a:t>
            </a:r>
            <a:r>
              <a:rPr lang="fr-FR" dirty="0"/>
              <a:t>/collaborations/network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Portfolio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 err="1"/>
              <a:t>Afiliations</a:t>
            </a:r>
            <a:r>
              <a:rPr lang="fr-FR" dirty="0"/>
              <a:t>/</a:t>
            </a:r>
            <a:r>
              <a:rPr lang="fr-FR" dirty="0" err="1"/>
              <a:t>reassignments</a:t>
            </a:r>
            <a:r>
              <a:rPr lang="fr-FR" dirty="0"/>
              <a:t>/</a:t>
            </a:r>
            <a:r>
              <a:rPr lang="fr-FR" dirty="0" err="1"/>
              <a:t>licensing</a:t>
            </a:r>
            <a:endParaRPr lang="fr-FR" dirty="0"/>
          </a:p>
          <a:p>
            <a:r>
              <a:rPr lang="fr-FR" dirty="0" err="1"/>
              <a:t>Markets</a:t>
            </a:r>
            <a:r>
              <a:rPr lang="fr-FR" dirty="0"/>
              <a:t>/</a:t>
            </a:r>
            <a:r>
              <a:rPr lang="fr-FR" dirty="0" err="1"/>
              <a:t>Jurisdictions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OFF, OSF</a:t>
            </a:r>
          </a:p>
          <a:p>
            <a:pPr lvl="1"/>
            <a:r>
              <a:rPr lang="fr-FR" dirty="0" err="1"/>
              <a:t>Filing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(indirect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)</a:t>
            </a:r>
          </a:p>
          <a:p>
            <a:r>
              <a:rPr lang="fr-FR" dirty="0"/>
              <a:t>Dates and Legal </a:t>
            </a:r>
            <a:r>
              <a:rPr lang="fr-FR" dirty="0" err="1"/>
              <a:t>Status</a:t>
            </a:r>
            <a:r>
              <a:rPr lang="fr-FR" dirty="0"/>
              <a:t> (LS) information:</a:t>
            </a:r>
          </a:p>
          <a:p>
            <a:pPr lvl="1"/>
            <a:r>
              <a:rPr lang="fr-FR" dirty="0"/>
              <a:t>Portfolio </a:t>
            </a:r>
            <a:r>
              <a:rPr lang="fr-FR" dirty="0" err="1"/>
              <a:t>age</a:t>
            </a:r>
            <a:r>
              <a:rPr lang="fr-FR" dirty="0"/>
              <a:t> (part of patent/portfolio valuation)</a:t>
            </a:r>
          </a:p>
          <a:p>
            <a:pPr lvl="1"/>
            <a:r>
              <a:rPr lang="fr-FR" dirty="0" err="1"/>
              <a:t>Priority</a:t>
            </a:r>
            <a:r>
              <a:rPr lang="fr-FR" dirty="0"/>
              <a:t> data</a:t>
            </a:r>
          </a:p>
          <a:p>
            <a:pPr lvl="1"/>
            <a:r>
              <a:rPr lang="fr-FR" dirty="0"/>
              <a:t>Technologies in the public </a:t>
            </a:r>
            <a:r>
              <a:rPr lang="fr-FR" dirty="0" err="1"/>
              <a:t>domain</a:t>
            </a:r>
            <a:endParaRPr lang="fr-FR" dirty="0"/>
          </a:p>
          <a:p>
            <a:pPr lvl="1"/>
            <a:r>
              <a:rPr lang="fr-FR" dirty="0"/>
              <a:t>LS: </a:t>
            </a:r>
            <a:r>
              <a:rPr lang="fr-FR" dirty="0" err="1"/>
              <a:t>patentability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vs. FTO </a:t>
            </a:r>
            <a:r>
              <a:rPr lang="fr-FR" dirty="0" err="1"/>
              <a:t>search</a:t>
            </a:r>
            <a:r>
              <a:rPr lang="fr-FR" dirty="0"/>
              <a:t> (</a:t>
            </a:r>
            <a:r>
              <a:rPr lang="fr-FR" dirty="0" err="1"/>
              <a:t>exclude</a:t>
            </a:r>
            <a:r>
              <a:rPr lang="fr-FR" dirty="0"/>
              <a:t> </a:t>
            </a:r>
            <a:r>
              <a:rPr lang="fr-FR" dirty="0" err="1"/>
              <a:t>expired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226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FE12-BD15-4620-BE4C-88CE1DEF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24" y="404664"/>
            <a:ext cx="8784976" cy="504103"/>
          </a:xfrm>
        </p:spPr>
        <p:txBody>
          <a:bodyPr/>
          <a:lstStyle/>
          <a:p>
            <a:r>
              <a:rPr lang="fr-FR" sz="3000" dirty="0" err="1"/>
              <a:t>What</a:t>
            </a:r>
            <a:r>
              <a:rPr lang="fr-FR" sz="3000" dirty="0"/>
              <a:t> do patent </a:t>
            </a:r>
            <a:r>
              <a:rPr lang="fr-FR" sz="3000" dirty="0" err="1"/>
              <a:t>counts</a:t>
            </a:r>
            <a:r>
              <a:rPr lang="fr-FR" sz="3000" dirty="0"/>
              <a:t> tell us? Perceptions &amp; </a:t>
            </a:r>
            <a:r>
              <a:rPr lang="fr-FR" sz="3000" dirty="0" err="1"/>
              <a:t>caveats</a:t>
            </a:r>
            <a:r>
              <a:rPr lang="fr-FR" sz="3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0F94-A79B-4B40-96F8-55E6EB4E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8784976" cy="5400600"/>
          </a:xfrm>
        </p:spPr>
        <p:txBody>
          <a:bodyPr/>
          <a:lstStyle/>
          <a:p>
            <a:r>
              <a:rPr lang="en-US" dirty="0"/>
              <a:t>Differences across jurisdictions (patentable subject matter, backlogs, incentives to file a patent, examination quality)</a:t>
            </a:r>
          </a:p>
          <a:p>
            <a:r>
              <a:rPr lang="en-US" dirty="0"/>
              <a:t>Differences across cultures (patenting activity just one indicator of innovation)</a:t>
            </a:r>
          </a:p>
          <a:p>
            <a:r>
              <a:rPr lang="en-US" dirty="0"/>
              <a:t>Particularities of technology areas </a:t>
            </a:r>
          </a:p>
          <a:p>
            <a:r>
              <a:rPr lang="en-US" dirty="0"/>
              <a:t>Existing and missing counts (availability of data)</a:t>
            </a:r>
          </a:p>
          <a:p>
            <a:r>
              <a:rPr lang="en-US" dirty="0"/>
              <a:t>Difference in filing strategies and practices across areas of technology</a:t>
            </a:r>
          </a:p>
          <a:p>
            <a:r>
              <a:rPr lang="en-US" dirty="0"/>
              <a:t>Who are the dominant players? Real picture (corporate trees, M&amp;As, </a:t>
            </a:r>
            <a:r>
              <a:rPr lang="en-US" dirty="0" err="1"/>
              <a:t>afiliations</a:t>
            </a:r>
            <a:r>
              <a:rPr lang="en-US" dirty="0"/>
              <a:t> of individuals to companies)</a:t>
            </a:r>
          </a:p>
          <a:p>
            <a:r>
              <a:rPr lang="en-US" dirty="0"/>
              <a:t>Different filing strategies based on size of companies (e.g. economies mainly with SMEs)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75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A7E-29B0-412A-836C-834D5888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Value of patents and portfolios–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</a:t>
            </a:r>
            <a:r>
              <a:rPr lang="fr-FR" dirty="0" err="1"/>
              <a:t>indicators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CCB-F2D2-4A89-9385-50ACF25D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How disruptive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r>
              <a:rPr lang="fr-FR" dirty="0"/>
              <a:t> – classification codes (</a:t>
            </a:r>
            <a:r>
              <a:rPr lang="fr-FR" dirty="0" err="1"/>
              <a:t>outliers</a:t>
            </a:r>
            <a:r>
              <a:rPr lang="fr-FR" dirty="0"/>
              <a:t>?), citations, </a:t>
            </a:r>
            <a:r>
              <a:rPr lang="fr-FR" dirty="0" err="1"/>
              <a:t>emerging</a:t>
            </a:r>
            <a:r>
              <a:rPr lang="fr-FR" dirty="0"/>
              <a:t> concepts</a:t>
            </a:r>
          </a:p>
          <a:p>
            <a:r>
              <a:rPr lang="fr-FR" dirty="0"/>
              <a:t>How </a:t>
            </a:r>
            <a:r>
              <a:rPr lang="fr-FR" dirty="0" err="1"/>
              <a:t>impactful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r>
              <a:rPr lang="fr-FR" dirty="0"/>
              <a:t>/invention - citations</a:t>
            </a:r>
          </a:p>
          <a:p>
            <a:r>
              <a:rPr lang="fr-FR" dirty="0"/>
              <a:t>Age of portfolio</a:t>
            </a:r>
          </a:p>
          <a:p>
            <a:r>
              <a:rPr lang="fr-FR" dirty="0" err="1"/>
              <a:t>Litigation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technologies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592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856984" cy="1143000"/>
          </a:xfrm>
        </p:spPr>
        <p:txBody>
          <a:bodyPr/>
          <a:lstStyle/>
          <a:p>
            <a:r>
              <a:rPr lang="en-US" dirty="0"/>
              <a:t>How will I decide which data fields to analyze and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856984" cy="5256584"/>
          </a:xfrm>
        </p:spPr>
        <p:txBody>
          <a:bodyPr/>
          <a:lstStyle/>
          <a:p>
            <a:r>
              <a:rPr lang="en-US" dirty="0"/>
              <a:t>What is the purpose of my analysis? Where will it feed to?</a:t>
            </a:r>
          </a:p>
          <a:p>
            <a:pPr lvl="1"/>
            <a:r>
              <a:rPr lang="en-US" dirty="0"/>
              <a:t>General trends (filings over time)</a:t>
            </a:r>
          </a:p>
          <a:p>
            <a:pPr lvl="1"/>
            <a:r>
              <a:rPr lang="en-US" dirty="0"/>
              <a:t>Top applicants/inventors</a:t>
            </a:r>
          </a:p>
          <a:p>
            <a:pPr lvl="1"/>
            <a:r>
              <a:rPr lang="en-US" dirty="0"/>
              <a:t>Grants per family, percentage of families with grants</a:t>
            </a:r>
          </a:p>
          <a:p>
            <a:pPr lvl="1"/>
            <a:r>
              <a:rPr lang="en-US" dirty="0"/>
              <a:t>Geographical distribution, percentage of patent families with more than 1 family member, size of patent families</a:t>
            </a:r>
          </a:p>
          <a:p>
            <a:pPr lvl="1"/>
            <a:r>
              <a:rPr lang="en-US" dirty="0"/>
              <a:t>Citation analysis, identification of key patents/patent generations</a:t>
            </a:r>
          </a:p>
          <a:p>
            <a:r>
              <a:rPr lang="en-US" dirty="0"/>
              <a:t>What kind of new information/”Eureka moment” am I providing to the recipient of the analysis?</a:t>
            </a:r>
          </a:p>
          <a:p>
            <a:pPr lvl="1"/>
            <a:r>
              <a:rPr lang="en-US" dirty="0"/>
              <a:t>Don’t repeat known information</a:t>
            </a:r>
          </a:p>
          <a:p>
            <a:pPr lvl="1"/>
            <a:r>
              <a:rPr lang="en-US" dirty="0"/>
              <a:t>Anything surprising?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73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1A12-5419-4260-9D8E-19F4E0CC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143000"/>
          </a:xfrm>
        </p:spPr>
        <p:txBody>
          <a:bodyPr/>
          <a:lstStyle/>
          <a:p>
            <a:r>
              <a:rPr lang="fr-FR" dirty="0"/>
              <a:t>How do I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CA9F2-3E23-4519-8EDB-45768866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17638"/>
            <a:ext cx="8820472" cy="5165724"/>
          </a:xfrm>
        </p:spPr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information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presented</a:t>
            </a:r>
            <a:r>
              <a:rPr lang="fr-FR" dirty="0"/>
              <a:t> in multiple </a:t>
            </a:r>
            <a:r>
              <a:rPr lang="fr-FR" dirty="0" err="1"/>
              <a:t>ways</a:t>
            </a:r>
            <a:r>
              <a:rPr lang="fr-FR" dirty="0"/>
              <a:t>.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appropriate</a:t>
            </a:r>
            <a:r>
              <a:rPr lang="fr-FR" dirty="0"/>
              <a:t>, </a:t>
            </a:r>
            <a:r>
              <a:rPr lang="fr-FR" dirty="0" err="1"/>
              <a:t>neater</a:t>
            </a:r>
            <a:r>
              <a:rPr lang="fr-FR" dirty="0"/>
              <a:t>, more self-</a:t>
            </a:r>
            <a:r>
              <a:rPr lang="fr-FR" dirty="0" err="1"/>
              <a:t>explanatory</a:t>
            </a:r>
            <a:r>
              <a:rPr lang="fr-FR" dirty="0"/>
              <a:t> and looks more </a:t>
            </a:r>
            <a:r>
              <a:rPr lang="fr-FR" dirty="0" err="1"/>
              <a:t>professional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(-) pie charts, </a:t>
            </a:r>
            <a:r>
              <a:rPr lang="fr-FR" dirty="0" err="1"/>
              <a:t>too</a:t>
            </a:r>
            <a:r>
              <a:rPr lang="fr-FR" dirty="0"/>
              <a:t> intense </a:t>
            </a:r>
            <a:r>
              <a:rPr lang="fr-FR" dirty="0" err="1"/>
              <a:t>colors</a:t>
            </a:r>
            <a:r>
              <a:rPr lang="fr-FR" dirty="0"/>
              <a:t>, 3D bar charts</a:t>
            </a:r>
          </a:p>
          <a:p>
            <a:pPr lvl="1"/>
            <a:r>
              <a:rPr lang="fr-FR" dirty="0"/>
              <a:t>(-)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 – </a:t>
            </a:r>
            <a:r>
              <a:rPr lang="fr-FR" dirty="0" err="1"/>
              <a:t>simplicity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virtue</a:t>
            </a:r>
            <a:r>
              <a:rPr lang="fr-FR" dirty="0"/>
              <a:t>!</a:t>
            </a:r>
          </a:p>
          <a:p>
            <a:pPr lvl="1"/>
            <a:endParaRPr lang="fr-FR" dirty="0"/>
          </a:p>
          <a:p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looks </a:t>
            </a:r>
            <a:r>
              <a:rPr lang="fr-FR" dirty="0" err="1"/>
              <a:t>better</a:t>
            </a:r>
            <a:r>
              <a:rPr lang="fr-FR" dirty="0"/>
              <a:t> and </a:t>
            </a:r>
            <a:r>
              <a:rPr lang="fr-FR" dirty="0" err="1"/>
              <a:t>shares</a:t>
            </a:r>
            <a:r>
              <a:rPr lang="fr-FR" dirty="0"/>
              <a:t> the information in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convincing</a:t>
            </a:r>
            <a:r>
              <a:rPr lang="fr-FR" dirty="0"/>
              <a:t> </a:t>
            </a:r>
            <a:r>
              <a:rPr lang="fr-FR" dirty="0" err="1"/>
              <a:t>way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tend to focus on the information </a:t>
            </a:r>
            <a:r>
              <a:rPr lang="fr-FR" dirty="0" err="1"/>
              <a:t>which</a:t>
            </a:r>
            <a:r>
              <a:rPr lang="fr-FR" dirty="0"/>
              <a:t> stands out (</a:t>
            </a:r>
            <a:r>
              <a:rPr lang="fr-FR" dirty="0" err="1"/>
              <a:t>peaks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), and </a:t>
            </a:r>
            <a:r>
              <a:rPr lang="fr-FR" dirty="0" err="1"/>
              <a:t>we</a:t>
            </a:r>
            <a:r>
              <a:rPr lang="fr-FR" dirty="0"/>
              <a:t> tend to look for patterns/</a:t>
            </a:r>
            <a:r>
              <a:rPr lang="fr-FR" dirty="0" err="1"/>
              <a:t>draw</a:t>
            </a:r>
            <a:r>
              <a:rPr lang="fr-FR" dirty="0"/>
              <a:t> conclusions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832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91-7DEC-4765-A1AB-AC394D5B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8686800" cy="562074"/>
          </a:xfrm>
        </p:spPr>
        <p:txBody>
          <a:bodyPr/>
          <a:lstStyle/>
          <a:p>
            <a:r>
              <a:rPr lang="fr-FR" sz="3000" dirty="0" err="1"/>
              <a:t>What</a:t>
            </a:r>
            <a:r>
              <a:rPr lang="fr-FR" sz="3000" dirty="0"/>
              <a:t> do </a:t>
            </a:r>
            <a:r>
              <a:rPr lang="fr-FR" sz="3000" dirty="0" err="1"/>
              <a:t>you</a:t>
            </a:r>
            <a:r>
              <a:rPr lang="fr-FR" sz="3000" dirty="0"/>
              <a:t> </a:t>
            </a:r>
            <a:r>
              <a:rPr lang="fr-FR" sz="3000" dirty="0" err="1"/>
              <a:t>want</a:t>
            </a:r>
            <a:r>
              <a:rPr lang="fr-FR" sz="3000" dirty="0"/>
              <a:t> to show and how </a:t>
            </a:r>
            <a:r>
              <a:rPr lang="fr-FR" sz="3000" dirty="0" err="1"/>
              <a:t>will</a:t>
            </a:r>
            <a:r>
              <a:rPr lang="fr-FR" sz="3000" dirty="0"/>
              <a:t> </a:t>
            </a:r>
            <a:r>
              <a:rPr lang="fr-FR" sz="3000" dirty="0" err="1"/>
              <a:t>you</a:t>
            </a:r>
            <a:r>
              <a:rPr lang="fr-FR" sz="3000" dirty="0"/>
              <a:t> do </a:t>
            </a:r>
            <a:r>
              <a:rPr lang="fr-FR" sz="3000" dirty="0" err="1"/>
              <a:t>it</a:t>
            </a:r>
            <a:r>
              <a:rPr lang="fr-FR" sz="3000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16A935-AD0D-4964-9553-C4060A7D6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22" y="678707"/>
            <a:ext cx="6975493" cy="59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98B1-5595-4F35-912B-049A6268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80" y="116632"/>
            <a:ext cx="8229600" cy="504056"/>
          </a:xfrm>
        </p:spPr>
        <p:txBody>
          <a:bodyPr/>
          <a:lstStyle/>
          <a:p>
            <a:r>
              <a:rPr lang="fr-FR" dirty="0"/>
              <a:t>Messages vs. Chart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10324C-DC1D-4A79-BAEC-B83B1BE9D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15"/>
          <a:stretch/>
        </p:blipFill>
        <p:spPr>
          <a:xfrm>
            <a:off x="140380" y="674235"/>
            <a:ext cx="7020272" cy="5943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BFA8E-84D8-463A-B59D-CDE371ADF9E4}"/>
              </a:ext>
            </a:extLst>
          </p:cNvPr>
          <p:cNvSpPr txBox="1"/>
          <p:nvPr/>
        </p:nvSpPr>
        <p:spPr>
          <a:xfrm>
            <a:off x="6398489" y="4967457"/>
            <a:ext cx="45719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17349-180B-43DD-B8E5-0C54FFA67CA9}"/>
              </a:ext>
            </a:extLst>
          </p:cNvPr>
          <p:cNvSpPr txBox="1"/>
          <p:nvPr/>
        </p:nvSpPr>
        <p:spPr>
          <a:xfrm>
            <a:off x="6398489" y="6419541"/>
            <a:ext cx="2745511" cy="5040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HBR: Good Charts</a:t>
            </a:r>
          </a:p>
        </p:txBody>
      </p:sp>
    </p:spTree>
    <p:extLst>
      <p:ext uri="{BB962C8B-B14F-4D97-AF65-F5344CB8AC3E}">
        <p14:creationId xmlns:p14="http://schemas.microsoft.com/office/powerpoint/2010/main" val="118613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6036-53DA-4A4B-9A00-9037F645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441"/>
            <a:ext cx="8229600" cy="1143000"/>
          </a:xfrm>
        </p:spPr>
        <p:txBody>
          <a:bodyPr/>
          <a:lstStyle/>
          <a:p>
            <a:r>
              <a:rPr lang="fr-FR" dirty="0" err="1"/>
              <a:t>Visualization</a:t>
            </a:r>
            <a:r>
              <a:rPr lang="fr-FR" dirty="0"/>
              <a:t>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20C3-931B-4B8E-8911-F68CD9F0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3631"/>
            <a:ext cx="8229600" cy="4352925"/>
          </a:xfrm>
        </p:spPr>
        <p:txBody>
          <a:bodyPr/>
          <a:lstStyle/>
          <a:p>
            <a:r>
              <a:rPr lang="fr-FR" dirty="0" err="1"/>
              <a:t>Venn</a:t>
            </a:r>
            <a:r>
              <a:rPr lang="fr-FR" dirty="0"/>
              <a:t> </a:t>
            </a:r>
            <a:r>
              <a:rPr lang="fr-FR" dirty="0" err="1"/>
              <a:t>Diagrams</a:t>
            </a:r>
            <a:endParaRPr lang="fr-FR" dirty="0"/>
          </a:p>
          <a:p>
            <a:r>
              <a:rPr lang="fr-FR" dirty="0"/>
              <a:t>Spider /polar </a:t>
            </a:r>
          </a:p>
          <a:p>
            <a:r>
              <a:rPr lang="fr-FR" dirty="0"/>
              <a:t>User-</a:t>
            </a:r>
            <a:r>
              <a:rPr lang="fr-FR" dirty="0" err="1"/>
              <a:t>friendly</a:t>
            </a:r>
            <a:r>
              <a:rPr lang="fr-FR" dirty="0"/>
              <a:t>?</a:t>
            </a:r>
          </a:p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                                                 </a:t>
            </a:r>
            <a:r>
              <a:rPr lang="fr-FR" dirty="0" err="1"/>
              <a:t>recipient</a:t>
            </a:r>
            <a:r>
              <a:rPr lang="fr-FR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2BEF8-B33B-4ECB-AA17-97EF04F99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2"/>
          <a:stretch/>
        </p:blipFill>
        <p:spPr>
          <a:xfrm>
            <a:off x="5584604" y="41663"/>
            <a:ext cx="3102196" cy="242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373E9-2E7E-486D-935C-1E332BBA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39" y="2819606"/>
            <a:ext cx="4700050" cy="3741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DBDE9-D382-490C-9F1F-1B9B1701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6510653"/>
            <a:ext cx="2952328" cy="35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D7A9C-D933-4C66-AB7C-B2F2C7BA1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950" y="2417069"/>
            <a:ext cx="4635227" cy="2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8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risks</a:t>
            </a:r>
            <a:r>
              <a:rPr lang="fr-FR" dirty="0"/>
              <a:t> of patent </a:t>
            </a:r>
            <a:r>
              <a:rPr lang="fr-FR" dirty="0" err="1"/>
              <a:t>analysis</a:t>
            </a:r>
            <a:r>
              <a:rPr lang="fr-FR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20688"/>
            <a:ext cx="8784976" cy="59492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Insufficient</a:t>
            </a:r>
            <a:r>
              <a:rPr lang="fr-FR" dirty="0"/>
              <a:t> data </a:t>
            </a:r>
            <a:r>
              <a:rPr lang="fr-FR" dirty="0" err="1"/>
              <a:t>leading</a:t>
            </a:r>
            <a:r>
              <a:rPr lang="fr-FR" dirty="0"/>
              <a:t> to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– importance of </a:t>
            </a:r>
            <a:r>
              <a:rPr lang="fr-FR" b="1" dirty="0"/>
              <a:t>good data and </a:t>
            </a:r>
            <a:r>
              <a:rPr lang="fr-FR" b="1" dirty="0" err="1"/>
              <a:t>adequate</a:t>
            </a:r>
            <a:r>
              <a:rPr lang="fr-FR" b="1" dirty="0"/>
              <a:t> </a:t>
            </a:r>
            <a:r>
              <a:rPr lang="fr-FR" b="1" dirty="0" err="1"/>
              <a:t>databases</a:t>
            </a:r>
            <a:endParaRPr lang="fr-FR" b="1" dirty="0"/>
          </a:p>
          <a:p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assumptions</a:t>
            </a:r>
            <a:r>
              <a:rPr lang="fr-FR" dirty="0"/>
              <a:t> – importance of a </a:t>
            </a:r>
            <a:r>
              <a:rPr lang="fr-FR" b="1" dirty="0"/>
              <a:t>good </a:t>
            </a:r>
            <a:r>
              <a:rPr lang="fr-FR" b="1" dirty="0" err="1"/>
              <a:t>methodology</a:t>
            </a:r>
            <a:endParaRPr lang="fr-FR" b="1" dirty="0"/>
          </a:p>
          <a:p>
            <a:r>
              <a:rPr lang="fr-FR" dirty="0" err="1"/>
              <a:t>Irrelevant</a:t>
            </a:r>
            <a:r>
              <a:rPr lang="fr-FR" dirty="0"/>
              <a:t> data and </a:t>
            </a:r>
            <a:r>
              <a:rPr lang="fr-FR" dirty="0" err="1"/>
              <a:t>analysis</a:t>
            </a:r>
            <a:r>
              <a:rPr lang="fr-FR" dirty="0"/>
              <a:t> to the important questions/</a:t>
            </a:r>
            <a:r>
              <a:rPr lang="fr-FR" dirty="0" err="1"/>
              <a:t>decisions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taken</a:t>
            </a:r>
            <a:r>
              <a:rPr lang="fr-FR" dirty="0"/>
              <a:t> – importance of </a:t>
            </a:r>
            <a:r>
              <a:rPr lang="fr-FR" b="1" dirty="0"/>
              <a:t>good</a:t>
            </a:r>
            <a:r>
              <a:rPr lang="fr-FR" dirty="0"/>
              <a:t> and relevant </a:t>
            </a:r>
            <a:r>
              <a:rPr lang="fr-FR" b="1" dirty="0"/>
              <a:t>questions</a:t>
            </a:r>
            <a:r>
              <a:rPr lang="fr-FR" dirty="0"/>
              <a:t>, and </a:t>
            </a:r>
            <a:r>
              <a:rPr lang="fr-FR" b="1" dirty="0" err="1"/>
              <a:t>choice</a:t>
            </a:r>
            <a:r>
              <a:rPr lang="fr-FR" b="1" dirty="0"/>
              <a:t> of data </a:t>
            </a:r>
            <a:r>
              <a:rPr lang="fr-FR" dirty="0"/>
              <a:t>to </a:t>
            </a:r>
            <a:r>
              <a:rPr lang="fr-FR" dirty="0" err="1"/>
              <a:t>analyze</a:t>
            </a:r>
            <a:endParaRPr lang="fr-FR" dirty="0"/>
          </a:p>
          <a:p>
            <a:r>
              <a:rPr lang="fr-FR" dirty="0"/>
              <a:t>Poor or </a:t>
            </a:r>
            <a:r>
              <a:rPr lang="fr-FR" dirty="0" err="1"/>
              <a:t>misleading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 – the importance of </a:t>
            </a:r>
            <a:r>
              <a:rPr lang="fr-FR" b="1" dirty="0" err="1"/>
              <a:t>adequate</a:t>
            </a:r>
            <a:r>
              <a:rPr lang="fr-FR" b="1" dirty="0"/>
              <a:t> and </a:t>
            </a:r>
            <a:r>
              <a:rPr lang="fr-FR" b="1" dirty="0" err="1"/>
              <a:t>meaningful</a:t>
            </a:r>
            <a:r>
              <a:rPr lang="fr-FR" b="1" dirty="0"/>
              <a:t> </a:t>
            </a:r>
            <a:r>
              <a:rPr lang="fr-FR" b="1" dirty="0" err="1"/>
              <a:t>visualizations</a:t>
            </a:r>
            <a:endParaRPr lang="fr-FR" b="1" dirty="0"/>
          </a:p>
          <a:p>
            <a:r>
              <a:rPr lang="fr-FR" dirty="0" err="1"/>
              <a:t>Lost</a:t>
            </a:r>
            <a:r>
              <a:rPr lang="fr-FR" dirty="0"/>
              <a:t> in data! Not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communicated</a:t>
            </a:r>
            <a:r>
              <a:rPr lang="fr-FR" dirty="0"/>
              <a:t> </a:t>
            </a:r>
            <a:r>
              <a:rPr lang="fr-FR" dirty="0" err="1"/>
              <a:t>findings</a:t>
            </a:r>
            <a:r>
              <a:rPr lang="fr-FR" dirty="0"/>
              <a:t> and messages – importance of </a:t>
            </a:r>
            <a:r>
              <a:rPr lang="fr-FR" b="1" dirty="0"/>
              <a:t>good communication </a:t>
            </a:r>
            <a:r>
              <a:rPr lang="fr-FR" dirty="0" err="1"/>
              <a:t>skills</a:t>
            </a:r>
            <a:endParaRPr lang="fr-FR" dirty="0"/>
          </a:p>
          <a:p>
            <a:r>
              <a:rPr lang="fr-FR" dirty="0"/>
              <a:t>Data as </a:t>
            </a:r>
            <a:r>
              <a:rPr lang="fr-FR" dirty="0" err="1"/>
              <a:t>such</a:t>
            </a:r>
            <a:r>
              <a:rPr lang="fr-FR" dirty="0"/>
              <a:t> have no value if not </a:t>
            </a:r>
            <a:r>
              <a:rPr lang="fr-FR" dirty="0" err="1"/>
              <a:t>contextualized</a:t>
            </a:r>
            <a:r>
              <a:rPr lang="fr-FR" dirty="0"/>
              <a:t> and </a:t>
            </a:r>
            <a:r>
              <a:rPr lang="fr-FR" dirty="0" err="1"/>
              <a:t>interpreted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– the importance of a </a:t>
            </a:r>
            <a:r>
              <a:rPr lang="fr-FR" b="1" dirty="0"/>
              <a:t>good patent </a:t>
            </a:r>
            <a:r>
              <a:rPr lang="fr-FR" b="1" dirty="0" err="1"/>
              <a:t>analyst</a:t>
            </a:r>
            <a:r>
              <a:rPr lang="fr-FR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2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r>
              <a:rPr lang="en-US" altLang="en-US" dirty="0"/>
              <a:t>How are decisions taken in a knowledge economy?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184576"/>
          </a:xfrm>
        </p:spPr>
        <p:txBody>
          <a:bodyPr/>
          <a:lstStyle/>
          <a:p>
            <a:r>
              <a:rPr lang="en-US" altLang="en-US" dirty="0"/>
              <a:t>Cross-sectoral/interdisciplinary effort </a:t>
            </a:r>
            <a:r>
              <a:rPr lang="en-US" altLang="en-US" dirty="0">
                <a:sym typeface="Wingdings" pitchFamily="2" charset="2"/>
              </a:rPr>
              <a:t>(Science/Policy/Economics/Business/Marketing) based on: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Policy/Regulations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Relevant market definition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Competitors activity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Economic/financial aspect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Risk </a:t>
            </a:r>
          </a:p>
          <a:p>
            <a:r>
              <a:rPr lang="en-US" altLang="en-US" dirty="0">
                <a:sym typeface="Wingdings" pitchFamily="2" charset="2"/>
              </a:rPr>
              <a:t>Data-driven decisions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Patent Information:</a:t>
            </a:r>
            <a:r>
              <a:rPr lang="en-US" altLang="en-US" dirty="0">
                <a:sym typeface="Wingdings" pitchFamily="2" charset="2"/>
              </a:rPr>
              <a:t> important source of:</a:t>
            </a:r>
          </a:p>
          <a:p>
            <a:pPr lvl="4"/>
            <a:r>
              <a:rPr lang="en-US" altLang="en-US" dirty="0"/>
              <a:t> Technical</a:t>
            </a:r>
          </a:p>
          <a:p>
            <a:pPr lvl="4"/>
            <a:r>
              <a:rPr lang="en-US" altLang="en-US" dirty="0"/>
              <a:t> Business      information</a:t>
            </a:r>
          </a:p>
          <a:p>
            <a:pPr lvl="4"/>
            <a:r>
              <a:rPr lang="en-US" altLang="en-US" dirty="0"/>
              <a:t> Legal 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785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A86C-37CA-4081-A7B3-9B655F1B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Remember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D1A5-BB03-4A58-9FFA-44D2023E5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52537"/>
            <a:ext cx="8748464" cy="4840759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? </a:t>
            </a: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highlight?</a:t>
            </a:r>
          </a:p>
          <a:p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 and combination of dimensions to </a:t>
            </a:r>
            <a:r>
              <a:rPr lang="fr-FR" dirty="0" err="1"/>
              <a:t>analyze</a:t>
            </a:r>
            <a:r>
              <a:rPr lang="fr-FR" dirty="0"/>
              <a:t> (but: </a:t>
            </a:r>
            <a:r>
              <a:rPr lang="fr-FR" dirty="0" err="1"/>
              <a:t>carrelation</a:t>
            </a:r>
            <a:r>
              <a:rPr lang="fr-FR" dirty="0"/>
              <a:t> ≠ causation)</a:t>
            </a:r>
          </a:p>
          <a:p>
            <a:r>
              <a:rPr lang="fr-FR" dirty="0"/>
              <a:t>Don’t </a:t>
            </a:r>
            <a:r>
              <a:rPr lang="fr-FR" dirty="0" err="1"/>
              <a:t>overdo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dimensions (</a:t>
            </a:r>
            <a:r>
              <a:rPr lang="fr-FR" dirty="0" err="1"/>
              <a:t>avoid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3!)</a:t>
            </a:r>
          </a:p>
          <a:p>
            <a:r>
              <a:rPr lang="fr-FR" dirty="0" err="1"/>
              <a:t>Meaningful</a:t>
            </a:r>
            <a:r>
              <a:rPr lang="fr-FR" dirty="0"/>
              <a:t>, effective and user-</a:t>
            </a:r>
            <a:r>
              <a:rPr lang="fr-FR" dirty="0" err="1"/>
              <a:t>friendly</a:t>
            </a:r>
            <a:r>
              <a:rPr lang="fr-FR" dirty="0"/>
              <a:t> </a:t>
            </a:r>
            <a:r>
              <a:rPr lang="fr-FR" dirty="0" err="1"/>
              <a:t>visualizations</a:t>
            </a:r>
            <a:r>
              <a:rPr lang="fr-FR" dirty="0"/>
              <a:t>: the power of </a:t>
            </a:r>
            <a:r>
              <a:rPr lang="fr-FR" dirty="0" err="1"/>
              <a:t>simplicity</a:t>
            </a:r>
            <a:r>
              <a:rPr lang="fr-FR" dirty="0"/>
              <a:t>!</a:t>
            </a:r>
          </a:p>
          <a:p>
            <a:r>
              <a:rPr lang="fr-FR" dirty="0"/>
              <a:t>Watch out for </a:t>
            </a:r>
            <a:r>
              <a:rPr lang="fr-FR" dirty="0" err="1"/>
              <a:t>misleading</a:t>
            </a:r>
            <a:r>
              <a:rPr lang="fr-FR" dirty="0"/>
              <a:t> conclusions or </a:t>
            </a:r>
            <a:r>
              <a:rPr lang="fr-FR" dirty="0" err="1"/>
              <a:t>visualizations</a:t>
            </a:r>
            <a:r>
              <a:rPr lang="fr-FR" dirty="0"/>
              <a:t>!</a:t>
            </a:r>
          </a:p>
          <a:p>
            <a:r>
              <a:rPr lang="fr-FR" dirty="0"/>
              <a:t>You are the </a:t>
            </a:r>
            <a:r>
              <a:rPr lang="fr-FR" dirty="0" err="1"/>
              <a:t>added</a:t>
            </a:r>
            <a:r>
              <a:rPr lang="fr-FR" dirty="0"/>
              <a:t>-value in the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visualizations</a:t>
            </a:r>
            <a:r>
              <a:rPr lang="fr-FR" dirty="0"/>
              <a:t> are </a:t>
            </a:r>
            <a:r>
              <a:rPr lang="fr-FR" dirty="0" err="1"/>
              <a:t>just</a:t>
            </a:r>
            <a:r>
              <a:rPr lang="fr-FR" dirty="0"/>
              <a:t> support </a:t>
            </a:r>
            <a:r>
              <a:rPr lang="fr-FR" dirty="0" err="1"/>
              <a:t>tools</a:t>
            </a:r>
            <a:r>
              <a:rPr lang="fr-F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53638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59832" y="1052736"/>
            <a:ext cx="5486400" cy="2592288"/>
          </a:xfrm>
        </p:spPr>
        <p:txBody>
          <a:bodyPr/>
          <a:lstStyle/>
          <a:p>
            <a:br>
              <a:rPr lang="fr-FR" dirty="0"/>
            </a:b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99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400" dirty="0" err="1"/>
              <a:t>Decisions</a:t>
            </a:r>
            <a:r>
              <a:rPr lang="fr-FR" altLang="fr-FR" sz="3400" dirty="0"/>
              <a:t> </a:t>
            </a:r>
            <a:r>
              <a:rPr lang="fr-FR" altLang="fr-FR" sz="3400" dirty="0" err="1"/>
              <a:t>during</a:t>
            </a:r>
            <a:r>
              <a:rPr lang="fr-FR" altLang="fr-FR" sz="3400" dirty="0"/>
              <a:t> the innovation cycle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4040187" cy="639762"/>
          </a:xfrm>
        </p:spPr>
        <p:txBody>
          <a:bodyPr/>
          <a:lstStyle/>
          <a:p>
            <a:pPr eaLnBrk="1" hangingPunct="1"/>
            <a:r>
              <a:rPr lang="en-US" altLang="fr-FR" dirty="0"/>
              <a:t>Areas of research </a:t>
            </a:r>
          </a:p>
          <a:p>
            <a:pPr eaLnBrk="1" hangingPunct="1"/>
            <a:r>
              <a:rPr lang="en-US" altLang="fr-FR" dirty="0"/>
              <a:t>R&amp;D investment </a:t>
            </a:r>
          </a:p>
          <a:p>
            <a:pPr eaLnBrk="1" hangingPunct="1"/>
            <a:r>
              <a:rPr lang="en-US" altLang="fr-FR" dirty="0"/>
              <a:t>Research collaborations?</a:t>
            </a:r>
          </a:p>
          <a:p>
            <a:pPr eaLnBrk="1" hangingPunct="1"/>
            <a:r>
              <a:rPr lang="en-US" altLang="fr-FR" dirty="0"/>
              <a:t>Acquisition of IPR (publication/trade secrets vs. patenting)? Which IPR?</a:t>
            </a:r>
          </a:p>
          <a:p>
            <a:pPr eaLnBrk="1" hangingPunct="1"/>
            <a:r>
              <a:rPr lang="en-US" altLang="fr-FR" dirty="0"/>
              <a:t>Commercialization of the product/process? </a:t>
            </a:r>
          </a:p>
          <a:p>
            <a:pPr eaLnBrk="1" hangingPunct="1"/>
            <a:r>
              <a:rPr lang="en-US" altLang="fr-FR" dirty="0"/>
              <a:t>IP assets Management (patents and other IPR to keep/abandon/sell/license)</a:t>
            </a:r>
          </a:p>
          <a:p>
            <a:pPr eaLnBrk="1" hangingPunct="1"/>
            <a:endParaRPr lang="en-US" altLang="fr-FR" dirty="0"/>
          </a:p>
          <a:p>
            <a:pPr eaLnBrk="1" hangingPunct="1"/>
            <a:endParaRPr lang="en-US" altLang="fr-FR" dirty="0"/>
          </a:p>
          <a:p>
            <a:pPr eaLnBrk="1" hangingPunct="1"/>
            <a:endParaRPr lang="en-US" altLang="fr-FR" dirty="0"/>
          </a:p>
          <a:p>
            <a:pPr eaLnBrk="1" hangingPunct="1"/>
            <a:endParaRPr lang="en-US" altLang="fr-FR" dirty="0"/>
          </a:p>
          <a:p>
            <a:pPr eaLnBrk="1" hangingPunct="1"/>
            <a:r>
              <a:rPr lang="en-US" altLang="fr-FR" dirty="0"/>
              <a:t>Decision types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8313" y="2276475"/>
            <a:ext cx="4040187" cy="4321175"/>
          </a:xfrm>
        </p:spPr>
        <p:txBody>
          <a:bodyPr/>
          <a:lstStyle/>
          <a:p>
            <a:pPr eaLnBrk="1" hangingPunct="1">
              <a:defRPr/>
            </a:pPr>
            <a:r>
              <a:rPr lang="en-US" sz="2200" dirty="0"/>
              <a:t>Area of research</a:t>
            </a:r>
          </a:p>
          <a:p>
            <a:pPr eaLnBrk="1" hangingPunct="1">
              <a:defRPr/>
            </a:pPr>
            <a:r>
              <a:rPr lang="en-US" sz="2200" dirty="0"/>
              <a:t>R&amp;D investment</a:t>
            </a:r>
          </a:p>
          <a:p>
            <a:pPr eaLnBrk="1" hangingPunct="1">
              <a:defRPr/>
            </a:pPr>
            <a:r>
              <a:rPr lang="en-US" sz="2200" dirty="0"/>
              <a:t>Research collaborations</a:t>
            </a:r>
          </a:p>
          <a:p>
            <a:pPr eaLnBrk="1" hangingPunct="1">
              <a:defRPr/>
            </a:pPr>
            <a:r>
              <a:rPr lang="en-US" sz="2200" dirty="0"/>
              <a:t>Acquisition of IP Rights? Publication? Trade secrets? </a:t>
            </a:r>
          </a:p>
          <a:p>
            <a:pPr eaLnBrk="1" hangingPunct="1">
              <a:defRPr/>
            </a:pPr>
            <a:r>
              <a:rPr lang="en-US" sz="2200" dirty="0"/>
              <a:t>Commercialization? </a:t>
            </a:r>
          </a:p>
          <a:p>
            <a:pPr eaLnBrk="1" hangingPunct="1">
              <a:defRPr/>
            </a:pPr>
            <a:r>
              <a:rPr lang="en-US" sz="2200" dirty="0"/>
              <a:t>Management of IP/innovation</a:t>
            </a: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19461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643438" y="1484313"/>
            <a:ext cx="4041775" cy="639762"/>
          </a:xfrm>
        </p:spPr>
        <p:txBody>
          <a:bodyPr/>
          <a:lstStyle/>
          <a:p>
            <a:pPr eaLnBrk="1" hangingPunct="1"/>
            <a:r>
              <a:rPr lang="en-US" altLang="fr-FR" dirty="0"/>
              <a:t>Decision-makers profiles</a:t>
            </a:r>
          </a:p>
        </p:txBody>
      </p:sp>
      <p:sp>
        <p:nvSpPr>
          <p:cNvPr id="5126" name="Content Placeholder 3"/>
          <p:cNvSpPr>
            <a:spLocks noGrp="1"/>
          </p:cNvSpPr>
          <p:nvPr>
            <p:ph sz="quarter" idx="4"/>
          </p:nvPr>
        </p:nvSpPr>
        <p:spPr>
          <a:xfrm>
            <a:off x="4643438" y="2276475"/>
            <a:ext cx="4041775" cy="3951288"/>
          </a:xfrm>
        </p:spPr>
        <p:txBody>
          <a:bodyPr/>
          <a:lstStyle/>
          <a:p>
            <a:pPr eaLnBrk="1" hangingPunct="1">
              <a:defRPr/>
            </a:pPr>
            <a:r>
              <a:rPr lang="fr-FR" sz="2200" dirty="0" err="1"/>
              <a:t>Government</a:t>
            </a:r>
            <a:endParaRPr lang="fr-FR" sz="2200" dirty="0"/>
          </a:p>
          <a:p>
            <a:pPr eaLnBrk="1" hangingPunct="1">
              <a:defRPr/>
            </a:pPr>
            <a:r>
              <a:rPr lang="fr-FR" sz="2200" dirty="0"/>
              <a:t>R&amp;D</a:t>
            </a:r>
          </a:p>
          <a:p>
            <a:pPr eaLnBrk="1" hangingPunct="1">
              <a:defRPr/>
            </a:pPr>
            <a:r>
              <a:rPr lang="fr-FR" sz="2200" dirty="0" err="1"/>
              <a:t>Universities</a:t>
            </a:r>
            <a:endParaRPr lang="fr-FR" sz="2200" dirty="0"/>
          </a:p>
          <a:p>
            <a:pPr eaLnBrk="1" hangingPunct="1">
              <a:defRPr/>
            </a:pPr>
            <a:r>
              <a:rPr lang="fr-FR" sz="2200" dirty="0"/>
              <a:t>Start-ups/spin-</a:t>
            </a:r>
            <a:r>
              <a:rPr lang="fr-FR" sz="2200" dirty="0" err="1"/>
              <a:t>offs</a:t>
            </a:r>
            <a:endParaRPr lang="fr-FR" sz="2200" dirty="0"/>
          </a:p>
          <a:p>
            <a:pPr eaLnBrk="1" hangingPunct="1">
              <a:defRPr/>
            </a:pPr>
            <a:r>
              <a:rPr lang="fr-FR" sz="2200" dirty="0" err="1"/>
              <a:t>SMEs</a:t>
            </a:r>
            <a:endParaRPr lang="fr-FR" sz="2200" dirty="0"/>
          </a:p>
          <a:p>
            <a:pPr eaLnBrk="1" hangingPunct="1">
              <a:defRPr/>
            </a:pPr>
            <a:r>
              <a:rPr lang="fr-FR" sz="2200" dirty="0"/>
              <a:t>(IP) managers in the </a:t>
            </a:r>
            <a:r>
              <a:rPr lang="fr-FR" sz="2200" dirty="0" err="1"/>
              <a:t>private</a:t>
            </a:r>
            <a:r>
              <a:rPr lang="fr-FR" sz="2200" dirty="0"/>
              <a:t> </a:t>
            </a:r>
            <a:r>
              <a:rPr lang="fr-FR" sz="2200" dirty="0" err="1"/>
              <a:t>sector</a:t>
            </a:r>
            <a:endParaRPr lang="fr-FR" sz="2200" dirty="0"/>
          </a:p>
          <a:p>
            <a:pPr eaLnBrk="1" hangingPunct="1">
              <a:defRPr/>
            </a:pPr>
            <a:r>
              <a:rPr lang="fr-FR" sz="2200" dirty="0" err="1"/>
              <a:t>Inventors</a:t>
            </a:r>
            <a:r>
              <a:rPr lang="fr-FR" sz="2200" dirty="0"/>
              <a:t> </a:t>
            </a:r>
          </a:p>
          <a:p>
            <a:pPr eaLnBrk="1" hangingPunct="1">
              <a:defRPr/>
            </a:pPr>
            <a:r>
              <a:rPr lang="fr-FR" sz="2200" dirty="0" err="1"/>
              <a:t>Investors</a:t>
            </a:r>
            <a:endParaRPr lang="fr-FR" sz="2200" dirty="0"/>
          </a:p>
          <a:p>
            <a:pPr marL="0" indent="0" eaLnBrk="1" hangingPunct="1">
              <a:buFontTx/>
              <a:buNone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04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404664"/>
            <a:ext cx="8229600" cy="633412"/>
          </a:xfrm>
        </p:spPr>
        <p:txBody>
          <a:bodyPr/>
          <a:lstStyle/>
          <a:p>
            <a:pPr eaLnBrk="1" hangingPunct="1"/>
            <a:r>
              <a:rPr lang="en-US" altLang="fr-FR" dirty="0"/>
              <a:t>Think of….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476672"/>
            <a:ext cx="8352953" cy="5349899"/>
          </a:xfrm>
          <a:noFill/>
        </p:spPr>
        <p:txBody>
          <a:bodyPr/>
          <a:lstStyle/>
          <a:p>
            <a:pPr marL="0" indent="0" eaLnBrk="1" hangingPunct="1">
              <a:buNone/>
              <a:defRPr/>
            </a:pPr>
            <a:endParaRPr lang="fr-FR" sz="2300" dirty="0"/>
          </a:p>
          <a:p>
            <a:pPr eaLnBrk="1" hangingPunct="1">
              <a:defRPr/>
            </a:pPr>
            <a:endParaRPr lang="fr-FR" sz="2300" dirty="0"/>
          </a:p>
          <a:p>
            <a:pPr eaLnBrk="1" hangingPunct="1">
              <a:defRPr/>
            </a:pPr>
            <a:endParaRPr lang="fr-FR" sz="2300" dirty="0"/>
          </a:p>
          <a:p>
            <a:pPr eaLnBrk="1" hangingPunct="1">
              <a:defRPr/>
            </a:pPr>
            <a:r>
              <a:rPr lang="fr-FR" sz="2300" dirty="0" err="1"/>
              <a:t>Companies</a:t>
            </a:r>
            <a:r>
              <a:rPr lang="fr-FR" sz="2300" dirty="0"/>
              <a:t> </a:t>
            </a:r>
            <a:r>
              <a:rPr lang="fr-FR" sz="2300" dirty="0" err="1"/>
              <a:t>such</a:t>
            </a:r>
            <a:r>
              <a:rPr lang="fr-FR" sz="2300" dirty="0"/>
              <a:t> as Apple, but </a:t>
            </a:r>
            <a:r>
              <a:rPr lang="fr-FR" sz="2300" dirty="0" err="1"/>
              <a:t>also</a:t>
            </a:r>
            <a:r>
              <a:rPr lang="fr-FR" sz="2300" dirty="0"/>
              <a:t> </a:t>
            </a:r>
            <a:r>
              <a:rPr lang="fr-FR" sz="2300" dirty="0" err="1"/>
              <a:t>think</a:t>
            </a:r>
            <a:r>
              <a:rPr lang="fr-FR" sz="2300" dirty="0"/>
              <a:t> of start-ups… </a:t>
            </a:r>
          </a:p>
          <a:p>
            <a:pPr eaLnBrk="1" hangingPunct="1">
              <a:defRPr/>
            </a:pPr>
            <a:endParaRPr lang="fr-FR" sz="2300" dirty="0"/>
          </a:p>
          <a:p>
            <a:pPr eaLnBrk="1" hangingPunct="1">
              <a:defRPr/>
            </a:pPr>
            <a:r>
              <a:rPr lang="fr-FR" sz="2300" dirty="0"/>
              <a:t>How do </a:t>
            </a:r>
            <a:r>
              <a:rPr lang="fr-FR" sz="2300" dirty="0" err="1"/>
              <a:t>they</a:t>
            </a:r>
            <a:r>
              <a:rPr lang="fr-FR" sz="2300" dirty="0"/>
              <a:t> manage </a:t>
            </a:r>
            <a:r>
              <a:rPr lang="fr-FR" sz="2300" dirty="0" err="1"/>
              <a:t>their</a:t>
            </a:r>
            <a:r>
              <a:rPr lang="fr-FR" sz="2300" dirty="0"/>
              <a:t> innovation?</a:t>
            </a:r>
          </a:p>
          <a:p>
            <a:pPr>
              <a:defRPr/>
            </a:pPr>
            <a:endParaRPr lang="fr-FR" sz="2300" dirty="0"/>
          </a:p>
          <a:p>
            <a:pPr>
              <a:defRPr/>
            </a:pPr>
            <a:r>
              <a:rPr lang="fr-FR" sz="2300" dirty="0"/>
              <a:t>Apple </a:t>
            </a:r>
            <a:r>
              <a:rPr lang="fr-FR" sz="2300" dirty="0" err="1"/>
              <a:t>is</a:t>
            </a:r>
            <a:r>
              <a:rPr lang="fr-FR" sz="2300" dirty="0"/>
              <a:t> a </a:t>
            </a:r>
            <a:r>
              <a:rPr lang="fr-FR" sz="2300" dirty="0" err="1"/>
              <a:t>heavy</a:t>
            </a:r>
            <a:r>
              <a:rPr lang="fr-FR" sz="2300" dirty="0"/>
              <a:t> user of the IP system (patents, </a:t>
            </a:r>
            <a:r>
              <a:rPr lang="fr-FR" sz="2300" dirty="0" err="1"/>
              <a:t>trademarks</a:t>
            </a:r>
            <a:r>
              <a:rPr lang="fr-FR" sz="2300" dirty="0"/>
              <a:t>, designs…). It </a:t>
            </a:r>
            <a:r>
              <a:rPr lang="fr-FR" sz="2300" dirty="0" err="1"/>
              <a:t>appears</a:t>
            </a:r>
            <a:r>
              <a:rPr lang="fr-FR" sz="2300" dirty="0"/>
              <a:t> as </a:t>
            </a:r>
            <a:r>
              <a:rPr lang="fr-FR" sz="2300" dirty="0" err="1"/>
              <a:t>applicant</a:t>
            </a:r>
            <a:r>
              <a:rPr lang="fr-FR" sz="2300" dirty="0"/>
              <a:t> on </a:t>
            </a:r>
            <a:r>
              <a:rPr lang="en-US" b="1" dirty="0"/>
              <a:t>31495 </a:t>
            </a:r>
            <a:r>
              <a:rPr lang="fr-FR" dirty="0"/>
              <a:t> </a:t>
            </a:r>
            <a:r>
              <a:rPr lang="fr-FR" sz="2300" dirty="0"/>
              <a:t>patent applications on PATENTSCOPE (</a:t>
            </a:r>
            <a:r>
              <a:rPr lang="en-US" sz="2300" dirty="0"/>
              <a:t>June 20, 2017)</a:t>
            </a:r>
            <a:endParaRPr lang="de-DE" sz="2300" dirty="0"/>
          </a:p>
          <a:p>
            <a:pPr eaLnBrk="1" hangingPunct="1">
              <a:buFontTx/>
              <a:buNone/>
              <a:defRPr/>
            </a:pPr>
            <a:endParaRPr lang="fr-FR" sz="2300" dirty="0"/>
          </a:p>
          <a:p>
            <a:pPr marL="0" indent="0" eaLnBrk="1" hangingPunct="1">
              <a:buFontTx/>
              <a:buNone/>
              <a:defRPr/>
            </a:pPr>
            <a:endParaRPr lang="fr-FR" sz="2300" dirty="0"/>
          </a:p>
          <a:p>
            <a:pPr eaLnBrk="1" hangingPunct="1">
              <a:defRPr/>
            </a:pPr>
            <a:endParaRPr lang="fr-FR" sz="2300" dirty="0"/>
          </a:p>
          <a:p>
            <a:pPr eaLnBrk="1" hangingPunct="1">
              <a:buFontTx/>
              <a:buNone/>
              <a:defRPr/>
            </a:pPr>
            <a:endParaRPr lang="fr-FR" sz="2300" dirty="0"/>
          </a:p>
        </p:txBody>
      </p:sp>
    </p:spTree>
    <p:extLst>
      <p:ext uri="{BB962C8B-B14F-4D97-AF65-F5344CB8AC3E}">
        <p14:creationId xmlns:p14="http://schemas.microsoft.com/office/powerpoint/2010/main" val="192931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41579"/>
            <a:ext cx="8229600" cy="695133"/>
          </a:xfrm>
        </p:spPr>
        <p:txBody>
          <a:bodyPr/>
          <a:lstStyle/>
          <a:p>
            <a:pPr eaLnBrk="1" hangingPunct="1"/>
            <a:r>
              <a:rPr lang="de-DE" altLang="fr-FR" sz="3400" dirty="0"/>
              <a:t>Examples of Apple IP rights</a:t>
            </a:r>
            <a:endParaRPr lang="en-US" altLang="fr-FR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4806" y="4221088"/>
            <a:ext cx="8229600" cy="21002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fr-FR" sz="1800" dirty="0"/>
              <a:t>											</a:t>
            </a:r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defRPr/>
            </a:pPr>
            <a:r>
              <a:rPr lang="en-US" sz="1800" dirty="0"/>
              <a:t>Success linked to innovation and the acquisition of IP rights: </a:t>
            </a:r>
          </a:p>
          <a:p>
            <a:pPr lvl="1">
              <a:defRPr/>
            </a:pPr>
            <a:r>
              <a:rPr lang="en-US" sz="1800" dirty="0">
                <a:sym typeface="Wingdings" pitchFamily="2" charset="2"/>
              </a:rPr>
              <a:t>asset</a:t>
            </a:r>
          </a:p>
          <a:p>
            <a:pPr lvl="1">
              <a:defRPr/>
            </a:pPr>
            <a:r>
              <a:rPr lang="en-US" sz="1800" dirty="0">
                <a:sym typeface="Wingdings" pitchFamily="2" charset="2"/>
              </a:rPr>
              <a:t>great negotiation power</a:t>
            </a:r>
          </a:p>
          <a:p>
            <a:pPr lvl="1">
              <a:defRPr/>
            </a:pPr>
            <a:r>
              <a:rPr lang="en-US" sz="1800" dirty="0">
                <a:sym typeface="Wingdings" pitchFamily="2" charset="2"/>
              </a:rPr>
              <a:t>increased competitive advantage and chances of success </a:t>
            </a:r>
            <a:endParaRPr lang="en-US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  <a:p>
            <a:pPr eaLnBrk="1" hangingPunct="1">
              <a:buFontTx/>
              <a:buNone/>
            </a:pPr>
            <a:endParaRPr lang="en-US" altLang="fr-FR" sz="1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" y="692696"/>
            <a:ext cx="63150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764704"/>
            <a:ext cx="2889250" cy="3902075"/>
          </a:xfrm>
          <a:prstGeom prst="rect">
            <a:avLst/>
          </a:prstGeom>
          <a:noFill/>
          <a:ln w="127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362950" cy="1143000"/>
          </a:xfrm>
        </p:spPr>
        <p:txBody>
          <a:bodyPr/>
          <a:lstStyle/>
          <a:p>
            <a:pPr eaLnBrk="1" hangingPunct="1"/>
            <a:r>
              <a:rPr lang="en-US" altLang="fr-FR" sz="3400" dirty="0"/>
              <a:t>The criteria of selection of IPR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931" y="1340768"/>
            <a:ext cx="8382000" cy="4321175"/>
          </a:xfrm>
        </p:spPr>
        <p:txBody>
          <a:bodyPr/>
          <a:lstStyle/>
          <a:p>
            <a:pPr eaLnBrk="1" hangingPunct="1">
              <a:defRPr/>
            </a:pPr>
            <a:r>
              <a:rPr lang="fr-FR" dirty="0"/>
              <a:t>Key </a:t>
            </a:r>
            <a:r>
              <a:rPr lang="fr-FR" dirty="0" err="1"/>
              <a:t>considerations</a:t>
            </a:r>
            <a:r>
              <a:rPr lang="fr-FR" dirty="0"/>
              <a:t>:</a:t>
            </a:r>
          </a:p>
          <a:p>
            <a:pPr lvl="1" eaLnBrk="1" hangingPunct="1">
              <a:defRPr/>
            </a:pP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pPr lvl="1" eaLnBrk="1" hangingPunct="1">
              <a:defRPr/>
            </a:pPr>
            <a:r>
              <a:rPr lang="fr-FR" dirty="0" err="1"/>
              <a:t>Preliminary</a:t>
            </a:r>
            <a:r>
              <a:rPr lang="fr-FR" dirty="0"/>
              <a:t> protection of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lvl="1" eaLnBrk="1" hangingPunct="1">
              <a:defRPr/>
            </a:pPr>
            <a:r>
              <a:rPr lang="fr-FR" dirty="0" err="1"/>
              <a:t>Ease</a:t>
            </a:r>
            <a:r>
              <a:rPr lang="fr-FR" dirty="0"/>
              <a:t> of </a:t>
            </a:r>
            <a:r>
              <a:rPr lang="fr-FR" dirty="0" err="1"/>
              <a:t>commercialization</a:t>
            </a:r>
            <a:endParaRPr lang="fr-FR" dirty="0"/>
          </a:p>
          <a:p>
            <a:pPr lvl="1" eaLnBrk="1" hangingPunct="1">
              <a:defRPr/>
            </a:pP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(existence/</a:t>
            </a:r>
            <a:r>
              <a:rPr lang="fr-FR" dirty="0" err="1"/>
              <a:t>potential</a:t>
            </a:r>
            <a:r>
              <a:rPr lang="fr-FR" dirty="0"/>
              <a:t>) </a:t>
            </a:r>
          </a:p>
          <a:p>
            <a:pPr lvl="1" eaLnBrk="1" hangingPunct="1">
              <a:defRPr/>
            </a:pP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competition</a:t>
            </a:r>
            <a:r>
              <a:rPr lang="fr-FR" dirty="0"/>
              <a:t> – </a:t>
            </a:r>
            <a:r>
              <a:rPr lang="fr-FR" dirty="0" err="1"/>
              <a:t>market</a:t>
            </a:r>
            <a:r>
              <a:rPr lang="fr-FR" dirty="0"/>
              <a:t> position</a:t>
            </a:r>
          </a:p>
          <a:p>
            <a:pPr lvl="1" eaLnBrk="1" hangingPunct="1">
              <a:defRPr/>
            </a:pPr>
            <a:r>
              <a:rPr lang="de-DE" dirty="0"/>
              <a:t>Holistic approach for commercialization</a:t>
            </a:r>
            <a:endParaRPr lang="fr-FR" dirty="0"/>
          </a:p>
          <a:p>
            <a:pPr lvl="1" eaLnBrk="1" hangingPunct="1">
              <a:defRPr/>
            </a:pPr>
            <a:r>
              <a:rPr lang="fr-FR" dirty="0" err="1"/>
              <a:t>Costs</a:t>
            </a:r>
            <a:r>
              <a:rPr lang="fr-FR" dirty="0"/>
              <a:t> and </a:t>
            </a:r>
            <a:r>
              <a:rPr lang="fr-FR" dirty="0" err="1"/>
              <a:t>funding</a:t>
            </a:r>
            <a:endParaRPr lang="fr-FR" dirty="0"/>
          </a:p>
          <a:p>
            <a:pPr lvl="1" eaLnBrk="1" hangingPunct="1">
              <a:defRPr/>
            </a:pPr>
            <a:r>
              <a:rPr lang="de-DE" dirty="0"/>
              <a:t>Risks</a:t>
            </a:r>
          </a:p>
          <a:p>
            <a:pPr marL="457200" lvl="1" indent="0" eaLnBrk="1" hangingPunct="1">
              <a:buNone/>
              <a:defRPr/>
            </a:pPr>
            <a:endParaRPr lang="fr-FR" dirty="0"/>
          </a:p>
          <a:p>
            <a:pPr lvl="2" eaLnBrk="1" hangingPunct="1">
              <a:buFontTx/>
              <a:buNone/>
              <a:defRPr/>
            </a:pPr>
            <a:endParaRPr lang="fr-FR" dirty="0"/>
          </a:p>
          <a:p>
            <a:pPr lvl="1" eaLnBrk="1" hangingPunct="1">
              <a:buFontTx/>
              <a:buNone/>
              <a:defRPr/>
            </a:pPr>
            <a:endParaRPr lang="fr-FR" dirty="0"/>
          </a:p>
          <a:p>
            <a:pPr marL="457200" lvl="1" indent="0" eaLnBrk="1" hangingPunct="1">
              <a:buFontTx/>
              <a:buNone/>
              <a:defRPr/>
            </a:pPr>
            <a:endParaRPr lang="fr-FR" dirty="0"/>
          </a:p>
          <a:p>
            <a:pPr marL="457200" lvl="1" indent="0" eaLnBrk="1" hangingPunct="1">
              <a:buFontTx/>
              <a:buNone/>
              <a:defRPr/>
            </a:pPr>
            <a:endParaRPr lang="fr-FR" dirty="0"/>
          </a:p>
          <a:p>
            <a:pPr marL="457200" lvl="1" indent="0" eaLnBrk="1" hangingPunct="1">
              <a:buFontTx/>
              <a:buNone/>
              <a:defRPr/>
            </a:pPr>
            <a:endParaRPr lang="fr-FR" dirty="0"/>
          </a:p>
          <a:p>
            <a:pPr lvl="1" eaLnBrk="1" hangingPunct="1">
              <a:defRPr/>
            </a:pPr>
            <a:endParaRPr lang="fr-FR" dirty="0"/>
          </a:p>
        </p:txBody>
      </p:sp>
      <p:sp>
        <p:nvSpPr>
          <p:cNvPr id="27652" name="AutoShape 5" descr="https://docs.google.com/viewer?attid=0.1&amp;pid=gmail&amp;thid=136f060dad3339bb&amp;url=https%3A%2F%2Fmail.google.com%2Fmail%2F%3Fui%3D2%26ik%3D78dd0f5e05%26view%3Datt%26th%3D136f060dad3339bb%26attid%3D0.1%26disp%3Dsafe%26realattid%3Df_h1i9xtre0%26zw&amp;rel=zip%3Bz6%3BChallenges.pdf&amp;docid=75893ee56b42e61116ef077882b46729%7C74777964d62200556d9a848023ca9332&amp;a=bi&amp;pagenumber=5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8081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 err="1"/>
              <a:t>Other</a:t>
            </a:r>
            <a:r>
              <a:rPr lang="fr-FR" altLang="en-US" dirty="0"/>
              <a:t> important aspects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95288" y="1484313"/>
            <a:ext cx="8229600" cy="4352925"/>
          </a:xfrm>
        </p:spPr>
        <p:txBody>
          <a:bodyPr/>
          <a:lstStyle/>
          <a:p>
            <a:r>
              <a:rPr lang="fr-FR" altLang="en-US" dirty="0" err="1"/>
              <a:t>Confidentiality</a:t>
            </a:r>
            <a:r>
              <a:rPr lang="fr-FR" altLang="en-US" dirty="0"/>
              <a:t> </a:t>
            </a:r>
            <a:r>
              <a:rPr lang="fr-FR" altLang="en-US" dirty="0" err="1"/>
              <a:t>agreements</a:t>
            </a:r>
            <a:endParaRPr lang="fr-FR" altLang="en-US" dirty="0"/>
          </a:p>
          <a:p>
            <a:r>
              <a:rPr lang="fr-FR" altLang="en-US" dirty="0"/>
              <a:t>Non-</a:t>
            </a:r>
            <a:r>
              <a:rPr lang="fr-FR" altLang="en-US" dirty="0" err="1"/>
              <a:t>disclosure</a:t>
            </a:r>
            <a:r>
              <a:rPr lang="fr-FR" altLang="en-US" dirty="0"/>
              <a:t> </a:t>
            </a:r>
            <a:r>
              <a:rPr lang="fr-FR" altLang="en-US" dirty="0" err="1"/>
              <a:t>agreements</a:t>
            </a:r>
            <a:endParaRPr lang="fr-FR" altLang="en-US" dirty="0"/>
          </a:p>
          <a:p>
            <a:r>
              <a:rPr lang="fr-FR" altLang="en-US" dirty="0"/>
              <a:t>Joint </a:t>
            </a:r>
            <a:r>
              <a:rPr lang="fr-FR" altLang="en-US" dirty="0" err="1"/>
              <a:t>research</a:t>
            </a:r>
            <a:r>
              <a:rPr lang="fr-FR" altLang="en-US" dirty="0"/>
              <a:t> </a:t>
            </a:r>
            <a:r>
              <a:rPr lang="fr-FR" altLang="en-US" dirty="0" err="1"/>
              <a:t>agreements</a:t>
            </a:r>
            <a:endParaRPr lang="fr-FR" altLang="en-US" dirty="0"/>
          </a:p>
          <a:p>
            <a:r>
              <a:rPr lang="fr-FR" altLang="en-US" dirty="0" err="1"/>
              <a:t>Licensing</a:t>
            </a:r>
            <a:r>
              <a:rPr lang="fr-FR" altLang="en-US" dirty="0"/>
              <a:t> </a:t>
            </a:r>
            <a:r>
              <a:rPr lang="fr-FR" altLang="en-US" dirty="0" err="1"/>
              <a:t>agreements</a:t>
            </a:r>
            <a:r>
              <a:rPr lang="fr-FR" altLang="en-US" dirty="0"/>
              <a:t> (exclusive-non exclusive)</a:t>
            </a:r>
          </a:p>
          <a:p>
            <a:r>
              <a:rPr lang="fr-FR" altLang="en-US" dirty="0"/>
              <a:t>Framework – </a:t>
            </a:r>
            <a:r>
              <a:rPr lang="fr-FR" altLang="en-US" dirty="0" err="1"/>
              <a:t>university</a:t>
            </a:r>
            <a:r>
              <a:rPr lang="fr-FR" altLang="en-US" dirty="0"/>
              <a:t>/</a:t>
            </a:r>
            <a:r>
              <a:rPr lang="fr-FR" altLang="en-US" dirty="0" err="1"/>
              <a:t>research</a:t>
            </a:r>
            <a:r>
              <a:rPr lang="fr-FR" altLang="en-US" dirty="0"/>
              <a:t> </a:t>
            </a:r>
            <a:r>
              <a:rPr lang="fr-FR" altLang="en-US" dirty="0" err="1"/>
              <a:t>facility</a:t>
            </a:r>
            <a:r>
              <a:rPr lang="fr-FR" altLang="en-US" dirty="0"/>
              <a:t>/</a:t>
            </a:r>
            <a:r>
              <a:rPr lang="fr-FR" altLang="en-US" dirty="0" err="1"/>
              <a:t>private</a:t>
            </a:r>
            <a:r>
              <a:rPr lang="fr-FR" altLang="en-US" dirty="0"/>
              <a:t> </a:t>
            </a:r>
            <a:r>
              <a:rPr lang="fr-FR" altLang="en-US" dirty="0" err="1"/>
              <a:t>sector</a:t>
            </a:r>
            <a:endParaRPr lang="fr-FR" altLang="en-US" dirty="0"/>
          </a:p>
          <a:p>
            <a:r>
              <a:rPr lang="fr-FR" altLang="en-US" dirty="0" err="1"/>
              <a:t>Particularities</a:t>
            </a:r>
            <a:r>
              <a:rPr lang="fr-FR" altLang="en-US" dirty="0"/>
              <a:t> of national/relevant </a:t>
            </a:r>
            <a:r>
              <a:rPr lang="fr-FR" altLang="en-US" dirty="0" err="1"/>
              <a:t>jurisdiction</a:t>
            </a:r>
            <a:r>
              <a:rPr lang="fr-FR" altLang="en-US" dirty="0"/>
              <a:t> </a:t>
            </a:r>
          </a:p>
          <a:p>
            <a:r>
              <a:rPr lang="fr-FR" altLang="en-US" dirty="0" err="1"/>
              <a:t>Valuation</a:t>
            </a:r>
            <a:r>
              <a:rPr lang="fr-FR" altLang="en-US" dirty="0"/>
              <a:t> of the invention/</a:t>
            </a:r>
            <a:r>
              <a:rPr lang="fr-FR" altLang="en-US" dirty="0" err="1"/>
              <a:t>creation</a:t>
            </a:r>
            <a:endParaRPr lang="fr-FR" altLang="en-US" dirty="0"/>
          </a:p>
          <a:p>
            <a:r>
              <a:rPr lang="fr-FR" altLang="en-US" dirty="0"/>
              <a:t>IP </a:t>
            </a:r>
            <a:r>
              <a:rPr lang="fr-FR" altLang="en-US" dirty="0" err="1"/>
              <a:t>rights</a:t>
            </a:r>
            <a:r>
              <a:rPr lang="fr-FR" altLang="en-US" dirty="0"/>
              <a:t> </a:t>
            </a:r>
            <a:r>
              <a:rPr lang="fr-FR" altLang="en-US" dirty="0" err="1"/>
              <a:t>bandle</a:t>
            </a:r>
            <a:r>
              <a:rPr lang="fr-FR" altLang="en-US" dirty="0"/>
              <a:t> to </a:t>
            </a:r>
            <a:r>
              <a:rPr lang="fr-FR" altLang="en-US" dirty="0" err="1"/>
              <a:t>introduce</a:t>
            </a:r>
            <a:r>
              <a:rPr lang="fr-FR" altLang="en-US" dirty="0"/>
              <a:t> a </a:t>
            </a:r>
            <a:r>
              <a:rPr lang="fr-FR" altLang="en-US" dirty="0" err="1"/>
              <a:t>product</a:t>
            </a:r>
            <a:r>
              <a:rPr lang="fr-FR" altLang="en-US" dirty="0"/>
              <a:t> in the </a:t>
            </a:r>
            <a:r>
              <a:rPr lang="fr-FR" altLang="en-US" dirty="0" err="1"/>
              <a:t>market</a:t>
            </a:r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178923479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4698</TotalTime>
  <Words>1656</Words>
  <Application>Microsoft Office PowerPoint</Application>
  <PresentationFormat>On-screen Show (4:3)</PresentationFormat>
  <Paragraphs>308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Wingdings</vt:lpstr>
      <vt:lpstr>ヒラギノ角ゴ Pro W3</vt:lpstr>
      <vt:lpstr>English</vt:lpstr>
      <vt:lpstr>PowerPoint Presentation</vt:lpstr>
      <vt:lpstr>After the business idea/invention what?</vt:lpstr>
      <vt:lpstr>Innovation cycle and IP management</vt:lpstr>
      <vt:lpstr>How are decisions taken in a knowledge economy?</vt:lpstr>
      <vt:lpstr>Decisions during the innovation cycle</vt:lpstr>
      <vt:lpstr>Think of….</vt:lpstr>
      <vt:lpstr>Examples of Apple IP rights</vt:lpstr>
      <vt:lpstr>The criteria of selection of IPR</vt:lpstr>
      <vt:lpstr>Other important aspects</vt:lpstr>
      <vt:lpstr>Facts of life… </vt:lpstr>
      <vt:lpstr>Open innovation and crowdfunding</vt:lpstr>
      <vt:lpstr>The success effect of RoBoy </vt:lpstr>
      <vt:lpstr>Options to get ideas – crowdstorming </vt:lpstr>
      <vt:lpstr>The „open access/source“ choice as part of innovation strategy</vt:lpstr>
      <vt:lpstr>Trade secrets vs. patents</vt:lpstr>
      <vt:lpstr>IP bandle – the example of Rolex</vt:lpstr>
      <vt:lpstr>PowerPoint Presentation</vt:lpstr>
      <vt:lpstr>The use of the IP system</vt:lpstr>
      <vt:lpstr>Growing importance of patent information</vt:lpstr>
      <vt:lpstr>IP and Thailand</vt:lpstr>
      <vt:lpstr>Companies’ patent portfolio and how they influence their sector </vt:lpstr>
      <vt:lpstr>Decisions that lead to collaborations</vt:lpstr>
      <vt:lpstr>What is used as an innovation indicator?</vt:lpstr>
      <vt:lpstr>Patent-based indicators</vt:lpstr>
      <vt:lpstr>Global Innovation Index (GII)</vt:lpstr>
      <vt:lpstr>PowerPoint Presentation</vt:lpstr>
      <vt:lpstr>Some initial thoughts</vt:lpstr>
      <vt:lpstr>Patent Information: fields which can be analyzed </vt:lpstr>
      <vt:lpstr>What can I analyze?</vt:lpstr>
      <vt:lpstr>Citation analysis/network</vt:lpstr>
      <vt:lpstr>What can I analyze? (2)</vt:lpstr>
      <vt:lpstr>What do patent counts tell us? Perceptions &amp; caveats </vt:lpstr>
      <vt:lpstr>Value of patents and portfolios– which metrics used as indicators?</vt:lpstr>
      <vt:lpstr>How will I decide which data fields to analyze and how?</vt:lpstr>
      <vt:lpstr>How do I choose my visualizations?</vt:lpstr>
      <vt:lpstr>What do you want to show and how will you do it?</vt:lpstr>
      <vt:lpstr>Messages vs. Chart types</vt:lpstr>
      <vt:lpstr>Visualization trends</vt:lpstr>
      <vt:lpstr>What are the risks of patent analysis?</vt:lpstr>
      <vt:lpstr>Remember</vt:lpstr>
      <vt:lpstr> Irene.Kitsara@wipo.int 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167</cp:revision>
  <dcterms:created xsi:type="dcterms:W3CDTF">2015-08-20T08:19:12Z</dcterms:created>
  <dcterms:modified xsi:type="dcterms:W3CDTF">2018-01-30T08:06:10Z</dcterms:modified>
</cp:coreProperties>
</file>